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7"/>
  </p:notesMasterIdLst>
  <p:sldIdLst>
    <p:sldId id="256" r:id="rId2"/>
    <p:sldId id="257" r:id="rId3"/>
    <p:sldId id="259" r:id="rId4"/>
    <p:sldId id="271" r:id="rId5"/>
    <p:sldId id="260" r:id="rId6"/>
    <p:sldId id="261" r:id="rId7"/>
    <p:sldId id="262" r:id="rId8"/>
    <p:sldId id="263" r:id="rId9"/>
    <p:sldId id="264" r:id="rId10"/>
    <p:sldId id="265" r:id="rId11"/>
    <p:sldId id="266" r:id="rId12"/>
    <p:sldId id="267" r:id="rId13"/>
    <p:sldId id="270" r:id="rId14"/>
    <p:sldId id="268" r:id="rId15"/>
    <p:sldId id="269" r:id="rId16"/>
  </p:sldIdLst>
  <p:sldSz cx="12192000" cy="6858000"/>
  <p:notesSz cx="6858000" cy="9144000"/>
  <p:embeddedFontLst>
    <p:embeddedFont>
      <p:font typeface="Play" panose="020B0604020202020204" charset="0"/>
      <p:regular r:id="rId18"/>
      <p:bold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1" roundtripDataSignature="AMtx7mgY5/BRfNXlWVrzf6jVk8JJcTW5g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32"/>
    <p:restoredTop sz="93023"/>
  </p:normalViewPr>
  <p:slideViewPr>
    <p:cSldViewPr snapToGrid="0">
      <p:cViewPr varScale="1">
        <p:scale>
          <a:sx n="111" d="100"/>
          <a:sy n="111" d="100"/>
        </p:scale>
        <p:origin x="39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10">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F123A2-F38E-4708-BCB0-AFF5FCE06600}" type="doc">
      <dgm:prSet loTypeId="urn:microsoft.com/office/officeart/2005/8/layout/vList2" loCatId="list" qsTypeId="urn:microsoft.com/office/officeart/2005/8/quickstyle/simple1#10" qsCatId="simple" csTypeId="urn:microsoft.com/office/officeart/2005/8/colors/accent1_2#10" csCatId="accent1"/>
      <dgm:spPr/>
      <dgm:t>
        <a:bodyPr/>
        <a:lstStyle/>
        <a:p>
          <a:endParaRPr lang="en-US"/>
        </a:p>
      </dgm:t>
    </dgm:pt>
    <dgm:pt modelId="{FCAA1B41-43B0-4DA8-A9B4-2BD33AF34A97}">
      <dgm:prSet/>
      <dgm:spPr/>
      <dgm:t>
        <a:bodyPr/>
        <a:lstStyle/>
        <a:p>
          <a:r>
            <a:rPr lang="en-US" b="0" i="0"/>
            <a:t>So, the story goes….</a:t>
          </a:r>
          <a:endParaRPr lang="en-US"/>
        </a:p>
      </dgm:t>
    </dgm:pt>
    <dgm:pt modelId="{AF4818AD-382B-4C43-9A97-ECE1FCC90D6F}" type="parTrans" cxnId="{854A1D5D-D84F-4FAD-B121-24843C2D05D3}">
      <dgm:prSet/>
      <dgm:spPr/>
      <dgm:t>
        <a:bodyPr/>
        <a:lstStyle/>
        <a:p>
          <a:endParaRPr lang="en-US"/>
        </a:p>
      </dgm:t>
    </dgm:pt>
    <dgm:pt modelId="{29389FA6-AA11-4009-B9C3-850B14A786B3}" type="sibTrans" cxnId="{854A1D5D-D84F-4FAD-B121-24843C2D05D3}">
      <dgm:prSet/>
      <dgm:spPr/>
      <dgm:t>
        <a:bodyPr/>
        <a:lstStyle/>
        <a:p>
          <a:endParaRPr lang="en-US"/>
        </a:p>
      </dgm:t>
    </dgm:pt>
    <dgm:pt modelId="{A8F2E40B-4FC7-4302-BCA8-4EEA342E2EBB}">
      <dgm:prSet/>
      <dgm:spPr/>
      <dgm:t>
        <a:bodyPr/>
        <a:lstStyle/>
        <a:p>
          <a:r>
            <a:rPr lang="en-US" b="0" i="0"/>
            <a:t>“At the peak of the polio crisis, two Legion members went to Orlando and ‘basically kidnapped two or three crippled kids’…”</a:t>
          </a:r>
          <a:endParaRPr lang="en-US"/>
        </a:p>
      </dgm:t>
    </dgm:pt>
    <dgm:pt modelId="{6681DED8-E4AD-4E86-BCB5-12D2A69D4B40}" type="parTrans" cxnId="{01236C5D-BD1E-48ED-8F03-86BA15652E20}">
      <dgm:prSet/>
      <dgm:spPr/>
      <dgm:t>
        <a:bodyPr/>
        <a:lstStyle/>
        <a:p>
          <a:endParaRPr lang="en-US"/>
        </a:p>
      </dgm:t>
    </dgm:pt>
    <dgm:pt modelId="{508DCAC2-2E07-43E2-857F-785809A68B49}" type="sibTrans" cxnId="{01236C5D-BD1E-48ED-8F03-86BA15652E20}">
      <dgm:prSet/>
      <dgm:spPr/>
      <dgm:t>
        <a:bodyPr/>
        <a:lstStyle/>
        <a:p>
          <a:endParaRPr lang="en-US"/>
        </a:p>
      </dgm:t>
    </dgm:pt>
    <dgm:pt modelId="{14D5E1DA-A879-C64B-A899-3EC646EBCA14}" type="pres">
      <dgm:prSet presAssocID="{D1F123A2-F38E-4708-BCB0-AFF5FCE06600}" presName="linear" presStyleCnt="0">
        <dgm:presLayoutVars>
          <dgm:animLvl val="lvl"/>
          <dgm:resizeHandles val="exact"/>
        </dgm:presLayoutVars>
      </dgm:prSet>
      <dgm:spPr/>
    </dgm:pt>
    <dgm:pt modelId="{9D870EDB-2DC4-2B46-8CA0-92BFB0214FE3}" type="pres">
      <dgm:prSet presAssocID="{FCAA1B41-43B0-4DA8-A9B4-2BD33AF34A97}" presName="parentText" presStyleLbl="node1" presStyleIdx="0" presStyleCnt="2">
        <dgm:presLayoutVars>
          <dgm:chMax val="0"/>
          <dgm:bulletEnabled val="1"/>
        </dgm:presLayoutVars>
      </dgm:prSet>
      <dgm:spPr/>
    </dgm:pt>
    <dgm:pt modelId="{2B8A9489-F37F-7540-B57A-533FAFA6EDC4}" type="pres">
      <dgm:prSet presAssocID="{29389FA6-AA11-4009-B9C3-850B14A786B3}" presName="spacer" presStyleCnt="0"/>
      <dgm:spPr/>
    </dgm:pt>
    <dgm:pt modelId="{C2989B23-06F2-C447-AB9D-2EF93FF8FA35}" type="pres">
      <dgm:prSet presAssocID="{A8F2E40B-4FC7-4302-BCA8-4EEA342E2EBB}" presName="parentText" presStyleLbl="node1" presStyleIdx="1" presStyleCnt="2">
        <dgm:presLayoutVars>
          <dgm:chMax val="0"/>
          <dgm:bulletEnabled val="1"/>
        </dgm:presLayoutVars>
      </dgm:prSet>
      <dgm:spPr/>
    </dgm:pt>
  </dgm:ptLst>
  <dgm:cxnLst>
    <dgm:cxn modelId="{19CDC534-9DE1-B646-B831-88FF288B58F3}" type="presOf" srcId="{A8F2E40B-4FC7-4302-BCA8-4EEA342E2EBB}" destId="{C2989B23-06F2-C447-AB9D-2EF93FF8FA35}" srcOrd="0" destOrd="0" presId="urn:microsoft.com/office/officeart/2005/8/layout/vList2"/>
    <dgm:cxn modelId="{854A1D5D-D84F-4FAD-B121-24843C2D05D3}" srcId="{D1F123A2-F38E-4708-BCB0-AFF5FCE06600}" destId="{FCAA1B41-43B0-4DA8-A9B4-2BD33AF34A97}" srcOrd="0" destOrd="0" parTransId="{AF4818AD-382B-4C43-9A97-ECE1FCC90D6F}" sibTransId="{29389FA6-AA11-4009-B9C3-850B14A786B3}"/>
    <dgm:cxn modelId="{01236C5D-BD1E-48ED-8F03-86BA15652E20}" srcId="{D1F123A2-F38E-4708-BCB0-AFF5FCE06600}" destId="{A8F2E40B-4FC7-4302-BCA8-4EEA342E2EBB}" srcOrd="1" destOrd="0" parTransId="{6681DED8-E4AD-4E86-BCB5-12D2A69D4B40}" sibTransId="{508DCAC2-2E07-43E2-857F-785809A68B49}"/>
    <dgm:cxn modelId="{C7CAF47E-F063-4840-BF23-48068B846EFE}" type="presOf" srcId="{D1F123A2-F38E-4708-BCB0-AFF5FCE06600}" destId="{14D5E1DA-A879-C64B-A899-3EC646EBCA14}" srcOrd="0" destOrd="0" presId="urn:microsoft.com/office/officeart/2005/8/layout/vList2"/>
    <dgm:cxn modelId="{DC493FE7-2437-784A-861D-D8BCAEBED9FB}" type="presOf" srcId="{FCAA1B41-43B0-4DA8-A9B4-2BD33AF34A97}" destId="{9D870EDB-2DC4-2B46-8CA0-92BFB0214FE3}" srcOrd="0" destOrd="0" presId="urn:microsoft.com/office/officeart/2005/8/layout/vList2"/>
    <dgm:cxn modelId="{5868F110-FE90-ED49-AC0F-4BB2DBB7803B}" type="presParOf" srcId="{14D5E1DA-A879-C64B-A899-3EC646EBCA14}" destId="{9D870EDB-2DC4-2B46-8CA0-92BFB0214FE3}" srcOrd="0" destOrd="0" presId="urn:microsoft.com/office/officeart/2005/8/layout/vList2"/>
    <dgm:cxn modelId="{F8B13761-E239-9946-840A-ADF497BC8AE4}" type="presParOf" srcId="{14D5E1DA-A879-C64B-A899-3EC646EBCA14}" destId="{2B8A9489-F37F-7540-B57A-533FAFA6EDC4}" srcOrd="1" destOrd="0" presId="urn:microsoft.com/office/officeart/2005/8/layout/vList2"/>
    <dgm:cxn modelId="{7FC0B9FD-A09A-4946-83CA-32A47C82D0CF}" type="presParOf" srcId="{14D5E1DA-A879-C64B-A899-3EC646EBCA14}" destId="{C2989B23-06F2-C447-AB9D-2EF93FF8FA35}"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870EDB-2DC4-2B46-8CA0-92BFB0214FE3}">
      <dsp:nvSpPr>
        <dsp:cNvPr id="0" name=""/>
        <dsp:cNvSpPr/>
      </dsp:nvSpPr>
      <dsp:spPr>
        <a:xfrm>
          <a:off x="0" y="345297"/>
          <a:ext cx="5591908" cy="18164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0" i="0" kern="1200"/>
            <a:t>So, the story goes….</a:t>
          </a:r>
          <a:endParaRPr lang="en-US" sz="2700" kern="1200"/>
        </a:p>
      </dsp:txBody>
      <dsp:txXfrm>
        <a:off x="88671" y="433968"/>
        <a:ext cx="5414566" cy="1639083"/>
      </dsp:txXfrm>
    </dsp:sp>
    <dsp:sp modelId="{C2989B23-06F2-C447-AB9D-2EF93FF8FA35}">
      <dsp:nvSpPr>
        <dsp:cNvPr id="0" name=""/>
        <dsp:cNvSpPr/>
      </dsp:nvSpPr>
      <dsp:spPr>
        <a:xfrm>
          <a:off x="0" y="2239482"/>
          <a:ext cx="5591908" cy="1816425"/>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b="0" i="0" kern="1200"/>
            <a:t>“At the peak of the polio crisis, two Legion members went to Orlando and ‘basically kidnapped two or three crippled kids’…”</a:t>
          </a:r>
          <a:endParaRPr lang="en-US" sz="2700" kern="1200"/>
        </a:p>
      </dsp:txBody>
      <dsp:txXfrm>
        <a:off x="88671" y="2328153"/>
        <a:ext cx="5414566" cy="163908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200"/>
              </a:spcBef>
              <a:spcAft>
                <a:spcPts val="0"/>
              </a:spcAft>
              <a:buSzPts val="1100"/>
              <a:buNone/>
            </a:pPr>
            <a:r>
              <a:rPr lang="en-US" sz="1100" dirty="0"/>
              <a:t>Hello, everyone! I’m Tricia Winegar, and it’s truly a pleasure to be with you today. Thanks so much for joining us.</a:t>
            </a:r>
            <a:endParaRPr sz="1100" dirty="0"/>
          </a:p>
          <a:p>
            <a:pPr marL="0" lvl="0" indent="0" algn="l" rtl="0">
              <a:lnSpc>
                <a:spcPct val="115000"/>
              </a:lnSpc>
              <a:spcBef>
                <a:spcPts val="1200"/>
              </a:spcBef>
              <a:spcAft>
                <a:spcPts val="0"/>
              </a:spcAft>
              <a:buSzPts val="1100"/>
              <a:buNone/>
            </a:pPr>
            <a:r>
              <a:rPr lang="en-US" sz="1100" dirty="0"/>
              <a:t>You’ll see three of us here: Penny Kanbara, our Department 3rd Vice President and Children &amp; Youth Chairman; me, your Johns Hopkins All Children’s Department Representative; and Cherry Jaramillo, our JHACH Champion.</a:t>
            </a:r>
            <a:endParaRPr sz="1100" dirty="0"/>
          </a:p>
          <a:p>
            <a:pPr marL="0" lvl="0" indent="0" algn="l" rtl="0">
              <a:lnSpc>
                <a:spcPct val="115000"/>
              </a:lnSpc>
              <a:spcBef>
                <a:spcPts val="1200"/>
              </a:spcBef>
              <a:spcAft>
                <a:spcPts val="0"/>
              </a:spcAft>
              <a:buSzPts val="1100"/>
              <a:buNone/>
            </a:pPr>
            <a:r>
              <a:rPr lang="en-US" sz="1100" dirty="0"/>
              <a:t>Together, we help connect our Auxiliary members with Johns Hopkins All Children’s and our four Ronald McDonald Houses here in Tampa Bay.</a:t>
            </a:r>
            <a:endParaRPr sz="1100" dirty="0"/>
          </a:p>
          <a:p>
            <a:pPr marL="0" lvl="0" indent="0" algn="l" rtl="0">
              <a:lnSpc>
                <a:spcPct val="115000"/>
              </a:lnSpc>
              <a:spcBef>
                <a:spcPts val="1200"/>
              </a:spcBef>
              <a:spcAft>
                <a:spcPts val="0"/>
              </a:spcAft>
              <a:buClr>
                <a:schemeClr val="dk1"/>
              </a:buClr>
              <a:buSzPts val="1100"/>
              <a:buFont typeface="Arial"/>
              <a:buNone/>
            </a:pPr>
            <a:r>
              <a:rPr lang="en-US" sz="1100" dirty="0"/>
              <a:t>Our role is really about making those connections easier. We help units and districts understand current needs, coordinate and deliver donations, and connect volunteers with opportunities to make a difference.</a:t>
            </a:r>
            <a:endParaRPr sz="1100" dirty="0"/>
          </a:p>
          <a:p>
            <a:pPr marL="0" lvl="0" indent="0" algn="l" rtl="0">
              <a:lnSpc>
                <a:spcPct val="115000"/>
              </a:lnSpc>
              <a:spcBef>
                <a:spcPts val="1200"/>
              </a:spcBef>
              <a:spcAft>
                <a:spcPts val="1200"/>
              </a:spcAft>
              <a:buSzPts val="1100"/>
              <a:buNone/>
            </a:pPr>
            <a:r>
              <a:rPr lang="en-US" sz="1100" dirty="0"/>
              <a:t>Our goal is simple: help make it easier for every unit in Florida to make an impact.</a:t>
            </a:r>
            <a:endParaRPr dirty="0"/>
          </a:p>
        </p:txBody>
      </p:sp>
      <p:sp>
        <p:nvSpPr>
          <p:cNvPr id="87" name="Google Shape;8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0" i="0" dirty="0">
                <a:solidFill>
                  <a:schemeClr val="dk1"/>
                </a:solidFill>
                <a:latin typeface="Arial"/>
                <a:ea typeface="Arial"/>
                <a:cs typeface="Arial"/>
                <a:sym typeface="Arial"/>
              </a:rPr>
              <a:t>In 1926 the American Legion Post 14 established a crippled children's hospital at 22nd Avenue South. in St Petersburg. The two-story structure on three and one-half acres The original building had been a private residence, then it was a prohibition-era night spot called the "Green Cabin" (which was said to be owned by Johnny Torrio, a top henchman of gangster Al Capone), and then a citrus packing plant. Was originally named The American Legion Hospital for crippled children.</a:t>
            </a:r>
            <a:endParaRPr dirty="0"/>
          </a:p>
        </p:txBody>
      </p:sp>
      <p:sp>
        <p:nvSpPr>
          <p:cNvPr id="97" name="Google Shape;9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lnSpc>
                <a:spcPct val="115000"/>
              </a:lnSpc>
              <a:spcBef>
                <a:spcPts val="1200"/>
              </a:spcBef>
              <a:spcAft>
                <a:spcPts val="0"/>
              </a:spcAft>
              <a:buClr>
                <a:schemeClr val="dk1"/>
              </a:buClr>
              <a:buSzPts val="1100"/>
              <a:buFont typeface="Arial"/>
              <a:buNone/>
            </a:pPr>
            <a:r>
              <a:rPr lang="en-US" sz="1100" dirty="0"/>
              <a:t>.</a:t>
            </a:r>
            <a:endParaRPr sz="1100" dirty="0"/>
          </a:p>
          <a:p>
            <a:pPr marL="0" lvl="0" indent="0" algn="l" rtl="0">
              <a:spcBef>
                <a:spcPts val="1200"/>
              </a:spcBef>
              <a:spcAft>
                <a:spcPts val="0"/>
              </a:spcAft>
              <a:buNone/>
            </a:pPr>
            <a:endParaRPr dirty="0"/>
          </a:p>
        </p:txBody>
      </p:sp>
      <p:sp>
        <p:nvSpPr>
          <p:cNvPr id="121" name="Google Shape;121;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This story is personal. When a child receives care at All Children’s, it touches more than one patient—it touches an entire family.</a:t>
            </a:r>
          </a:p>
          <a:p>
            <a:br>
              <a:rPr lang="en-US" b="0" dirty="0"/>
            </a:br>
            <a:r>
              <a:rPr lang="en-US" b="0" dirty="0"/>
              <a:t>These pictures tell that story in different ways. Among those pictured are my granddaughter, Brianna York, and Monica, Amber, and Emmanuel Grant of the Hoyland family. And I bet many of you could add a picture of your own.</a:t>
            </a:r>
            <a:br>
              <a:rPr lang="en-US" b="0" dirty="0"/>
            </a:br>
            <a:r>
              <a:rPr lang="en-US" b="0" dirty="0"/>
              <a:t>Every day, there are little—and sometimes very big—miracles happening within the walls of this hospital. Behind those miracles are extraordinary doctors, nurses, specialists, and staff who understand that exceptional care isn’t only about the child—it’s about caring for the family that loves that child, too.</a:t>
            </a:r>
            <a:br>
              <a:rPr lang="en-US" b="0" dirty="0"/>
            </a:br>
            <a:r>
              <a:rPr lang="en-US" b="0" dirty="0"/>
              <a:t>Their families could be our families—and very often, they are</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769791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endParaRPr sz="1100" dirty="0"/>
          </a:p>
        </p:txBody>
      </p:sp>
      <p:sp>
        <p:nvSpPr>
          <p:cNvPr id="126" name="Google Shape;12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200" dirty="0"/>
              <a:t>The groundbreaking took place in 1926, and in 1927, the first child was cared for at the hospital our American Legion Auxiliary helped establish.</a:t>
            </a:r>
          </a:p>
          <a:p>
            <a:pPr marL="0" lvl="0" indent="0" algn="l" rtl="0">
              <a:spcBef>
                <a:spcPts val="0"/>
              </a:spcBef>
              <a:spcAft>
                <a:spcPts val="0"/>
              </a:spcAft>
              <a:buClr>
                <a:schemeClr val="dk1"/>
              </a:buClr>
              <a:buSzPts val="1100"/>
              <a:buFont typeface="Arial"/>
              <a:buNone/>
            </a:pPr>
            <a:r>
              <a:rPr lang="en-US" sz="1200" dirty="0"/>
              <a:t>And here’s a beautiful connection—Its my personal belief that God has a way of lining things up. Their new Wesley Chapel facility is expected to welcome its first child in the fall of 2027—exactly 100 years after that first child was cared for in 1927.One hundred years of care—and a new chapter beginning. Theres an expansion in St Petersburg</a:t>
            </a:r>
          </a:p>
          <a:p>
            <a:pPr marL="0" lvl="0" indent="0" algn="l" rtl="0">
              <a:spcBef>
                <a:spcPts val="0"/>
              </a:spcBef>
              <a:spcAft>
                <a:spcPts val="0"/>
              </a:spcAft>
              <a:buNone/>
            </a:pPr>
            <a:endParaRPr dirty="0"/>
          </a:p>
        </p:txBody>
      </p:sp>
      <p:sp>
        <p:nvSpPr>
          <p:cNvPr id="132" name="Google Shape;132;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Every gift becomes a part of a child's care</a:t>
            </a:r>
            <a:endParaRPr dirty="0"/>
          </a:p>
        </p:txBody>
      </p:sp>
      <p:sp>
        <p:nvSpPr>
          <p:cNvPr id="150" name="Google Shape;150;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And I want you to remember this: never underestimate what one Unit can do. Unit 14—the founding Unit in this story—raised nearly $7,000 for Johns Hopkins All Children’s Hospital last year and inspired others to give with their casino night. That’s 5 committee members, one team, finding a way to make a difference.</a:t>
            </a:r>
            <a:endParaRPr dirty="0"/>
          </a:p>
        </p:txBody>
      </p:sp>
      <p:sp>
        <p:nvSpPr>
          <p:cNvPr id="176" name="Google Shape;17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err="1"/>
              <a:t>Shenanignas</a:t>
            </a:r>
            <a:r>
              <a:rPr lang="en-US" dirty="0"/>
              <a:t> with a purpose</a:t>
            </a:r>
          </a:p>
          <a:p>
            <a:pPr marL="0" lvl="0" indent="0" algn="l" rtl="0">
              <a:spcBef>
                <a:spcPts val="0"/>
              </a:spcBef>
              <a:spcAft>
                <a:spcPts val="0"/>
              </a:spcAft>
              <a:buNone/>
            </a:pPr>
            <a:r>
              <a:rPr lang="en-US" dirty="0"/>
              <a:t>Schedule presentations, via zoom or in person.  Host a fundraiser, encourage the staff of the hospital AND keep up with </a:t>
            </a:r>
            <a:r>
              <a:rPr lang="en-US" dirty="0" err="1"/>
              <a:t>whats</a:t>
            </a:r>
            <a:r>
              <a:rPr lang="en-US" dirty="0"/>
              <a:t> happening. Maybe your unit cant do </a:t>
            </a:r>
            <a:r>
              <a:rPr lang="en-US" dirty="0" err="1"/>
              <a:t>somethng</a:t>
            </a:r>
            <a:r>
              <a:rPr lang="en-US" dirty="0"/>
              <a:t> but there might be  another unit that is doing a fundraiser and your unit wants to help. Or even you, your business, your friends or you personally. Just follow the C&amp;Y </a:t>
            </a:r>
            <a:r>
              <a:rPr lang="en-US" dirty="0" err="1"/>
              <a:t>FAcebook</a:t>
            </a:r>
            <a:r>
              <a:rPr lang="en-US" dirty="0"/>
              <a:t> page to keep up with all C&amp;Y shenanigans including those from ACH and RMDH</a:t>
            </a:r>
            <a:endParaRPr dirty="0"/>
          </a:p>
        </p:txBody>
      </p:sp>
      <p:sp>
        <p:nvSpPr>
          <p:cNvPr id="195" name="Google Shape;195;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1" name="Google Shape;2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0" dirty="0"/>
              <a:t>Your fundraiser doesn’t have to look like </a:t>
            </a:r>
            <a:r>
              <a:rPr lang="en-US" dirty="0"/>
              <a:t>anyone </a:t>
            </a:r>
            <a:r>
              <a:rPr lang="en-US" dirty="0" err="1"/>
              <a:t>elses</a:t>
            </a:r>
            <a:r>
              <a:rPr lang="en-US" b="0" dirty="0"/>
              <a:t>—whatever works for your members and your community. The idea is simply to find your way to do it 4 Kids.</a:t>
            </a:r>
            <a:endParaRPr dirty="0"/>
          </a:p>
          <a:p>
            <a:pPr marL="0" lvl="0" indent="0" algn="l" rtl="0">
              <a:spcBef>
                <a:spcPts val="0"/>
              </a:spcBef>
              <a:spcAft>
                <a:spcPts val="0"/>
              </a:spcAft>
              <a:buNone/>
            </a:pPr>
            <a:r>
              <a:rPr lang="en-US" b="0" dirty="0"/>
              <a:t>Because when our Units each do their little bit, those little bits can become something pretty extraordinary for the children and families who need us</a:t>
            </a:r>
            <a:endParaRPr dirty="0"/>
          </a:p>
          <a:p>
            <a:pPr marL="0" lvl="0" indent="0" algn="l" rtl="0">
              <a:spcBef>
                <a:spcPts val="0"/>
              </a:spcBef>
              <a:spcAft>
                <a:spcPts val="0"/>
              </a:spcAft>
              <a:buNone/>
            </a:pPr>
            <a:r>
              <a:rPr lang="en-US" b="0" dirty="0"/>
              <a:t>Rack ’Em 4 Kids — pool tournament </a:t>
            </a:r>
            <a:endParaRPr dirty="0"/>
          </a:p>
          <a:p>
            <a:pPr marL="0" lvl="0" indent="0" algn="l" rtl="0">
              <a:spcBef>
                <a:spcPts val="0"/>
              </a:spcBef>
              <a:spcAft>
                <a:spcPts val="0"/>
              </a:spcAft>
              <a:buNone/>
            </a:pPr>
            <a:r>
              <a:rPr lang="en-US" b="0" dirty="0"/>
              <a:t> Strike ’Em 4 Kids — bowling </a:t>
            </a:r>
            <a:endParaRPr dirty="0"/>
          </a:p>
          <a:p>
            <a:pPr marL="0" lvl="0" indent="0" algn="l" rtl="0">
              <a:spcBef>
                <a:spcPts val="0"/>
              </a:spcBef>
              <a:spcAft>
                <a:spcPts val="0"/>
              </a:spcAft>
              <a:buNone/>
            </a:pPr>
            <a:r>
              <a:rPr lang="en-US" b="0" dirty="0"/>
              <a:t>Puttin’ 4 Kids — golf or miniature golf </a:t>
            </a:r>
            <a:endParaRPr dirty="0"/>
          </a:p>
          <a:p>
            <a:pPr marL="0" lvl="0" indent="0" algn="l" rtl="0">
              <a:spcBef>
                <a:spcPts val="0"/>
              </a:spcBef>
              <a:spcAft>
                <a:spcPts val="0"/>
              </a:spcAft>
              <a:buNone/>
            </a:pPr>
            <a:r>
              <a:rPr lang="en-US" b="0" dirty="0"/>
              <a:t>Bakin’ 4 Kids — bake sale, dessert auction, cookie walk </a:t>
            </a:r>
            <a:endParaRPr dirty="0"/>
          </a:p>
          <a:p>
            <a:pPr marL="0" lvl="0" indent="0" algn="l" rtl="0">
              <a:spcBef>
                <a:spcPts val="0"/>
              </a:spcBef>
              <a:spcAft>
                <a:spcPts val="0"/>
              </a:spcAft>
              <a:buNone/>
            </a:pPr>
            <a:r>
              <a:rPr lang="en-US" b="0" dirty="0"/>
              <a:t> Walkin’ 4 Kids — community walk or pledge walk </a:t>
            </a:r>
            <a:endParaRPr dirty="0"/>
          </a:p>
          <a:p>
            <a:pPr marL="0" lvl="0" indent="0" algn="l" rtl="0">
              <a:spcBef>
                <a:spcPts val="0"/>
              </a:spcBef>
              <a:spcAft>
                <a:spcPts val="0"/>
              </a:spcAft>
              <a:buNone/>
            </a:pPr>
            <a:r>
              <a:rPr lang="en-US" b="0" dirty="0"/>
              <a:t> Cruisin’ 4 Kids — car show, Jeep event, motorcycle ride </a:t>
            </a:r>
            <a:endParaRPr dirty="0"/>
          </a:p>
          <a:p>
            <a:pPr marL="0" lvl="0" indent="0" algn="l" rtl="0">
              <a:spcBef>
                <a:spcPts val="0"/>
              </a:spcBef>
              <a:spcAft>
                <a:spcPts val="0"/>
              </a:spcAft>
              <a:buNone/>
            </a:pPr>
            <a:r>
              <a:rPr lang="en-US" b="0" dirty="0" err="1"/>
              <a:t>Fishin</a:t>
            </a:r>
            <a:r>
              <a:rPr lang="en-US" b="0" dirty="0"/>
              <a:t>’ 4 Kids — fishing tournament </a:t>
            </a:r>
            <a:endParaRPr dirty="0"/>
          </a:p>
          <a:p>
            <a:pPr marL="0" lvl="0" indent="0" algn="l" rtl="0">
              <a:spcBef>
                <a:spcPts val="0"/>
              </a:spcBef>
              <a:spcAft>
                <a:spcPts val="0"/>
              </a:spcAft>
              <a:buNone/>
            </a:pPr>
            <a:r>
              <a:rPr lang="en-US" b="0" dirty="0" err="1"/>
              <a:t>Tossin</a:t>
            </a:r>
            <a:r>
              <a:rPr lang="en-US" b="0" dirty="0"/>
              <a:t>’ 4 Kids — cornhole tournament </a:t>
            </a:r>
            <a:endParaRPr dirty="0"/>
          </a:p>
          <a:p>
            <a:pPr marL="0" lvl="0" indent="0" algn="l" rtl="0">
              <a:spcBef>
                <a:spcPts val="0"/>
              </a:spcBef>
              <a:spcAft>
                <a:spcPts val="0"/>
              </a:spcAft>
              <a:buNone/>
            </a:pPr>
            <a:r>
              <a:rPr lang="en-US" b="0" dirty="0" err="1"/>
              <a:t>Singin</a:t>
            </a:r>
            <a:r>
              <a:rPr lang="en-US" b="0" dirty="0"/>
              <a:t>’ 4 Kids — karaoke night </a:t>
            </a:r>
            <a:endParaRPr dirty="0"/>
          </a:p>
          <a:p>
            <a:pPr marL="0" lvl="0" indent="0" algn="l" rtl="0">
              <a:spcBef>
                <a:spcPts val="0"/>
              </a:spcBef>
              <a:spcAft>
                <a:spcPts val="0"/>
              </a:spcAft>
              <a:buNone/>
            </a:pPr>
            <a:r>
              <a:rPr lang="en-US" b="0" dirty="0"/>
              <a:t>Jammin’ 4 Kids — live music fundraiser </a:t>
            </a:r>
            <a:endParaRPr dirty="0"/>
          </a:p>
          <a:p>
            <a:pPr marL="0" lvl="0" indent="0" algn="l" rtl="0">
              <a:spcBef>
                <a:spcPts val="0"/>
              </a:spcBef>
              <a:spcAft>
                <a:spcPts val="0"/>
              </a:spcAft>
              <a:buNone/>
            </a:pPr>
            <a:r>
              <a:rPr lang="en-US" b="0" dirty="0" err="1"/>
              <a:t>Thinkin</a:t>
            </a:r>
            <a:r>
              <a:rPr lang="en-US" b="0" dirty="0"/>
              <a:t>’ 4 Kids — trivia night </a:t>
            </a:r>
            <a:endParaRPr dirty="0"/>
          </a:p>
          <a:p>
            <a:pPr marL="0" lvl="0" indent="0" algn="l" rtl="0">
              <a:spcBef>
                <a:spcPts val="0"/>
              </a:spcBef>
              <a:spcAft>
                <a:spcPts val="0"/>
              </a:spcAft>
              <a:buNone/>
            </a:pPr>
            <a:r>
              <a:rPr lang="en-US" b="0" dirty="0" err="1"/>
              <a:t>Dealin</a:t>
            </a:r>
            <a:r>
              <a:rPr lang="en-US" b="0" dirty="0"/>
              <a:t>’ 4 Kids — card night or casino-style fundraiser </a:t>
            </a:r>
            <a:endParaRPr dirty="0"/>
          </a:p>
          <a:p>
            <a:pPr marL="0" lvl="0" indent="0" algn="l" rtl="0">
              <a:spcBef>
                <a:spcPts val="0"/>
              </a:spcBef>
              <a:spcAft>
                <a:spcPts val="0"/>
              </a:spcAft>
              <a:buNone/>
            </a:pPr>
            <a:r>
              <a:rPr lang="en-US" b="0" dirty="0" err="1"/>
              <a:t>Cookin</a:t>
            </a:r>
            <a:r>
              <a:rPr lang="en-US" b="0" dirty="0"/>
              <a:t>’ 4 Kids — chili cook-off, BBQ competition, tasting event </a:t>
            </a:r>
            <a:endParaRPr dirty="0"/>
          </a:p>
          <a:p>
            <a:pPr marL="0" lvl="0" indent="0" algn="l" rtl="0">
              <a:spcBef>
                <a:spcPts val="0"/>
              </a:spcBef>
              <a:spcAft>
                <a:spcPts val="0"/>
              </a:spcAft>
              <a:buNone/>
            </a:pPr>
            <a:r>
              <a:rPr lang="en-US" b="0" dirty="0" err="1"/>
              <a:t>Craftin</a:t>
            </a:r>
            <a:r>
              <a:rPr lang="en-US" b="0" dirty="0"/>
              <a:t>’ 4 Kids — craft fair or make-and-take event </a:t>
            </a:r>
            <a:endParaRPr dirty="0"/>
          </a:p>
          <a:p>
            <a:pPr marL="0" lvl="0" indent="0" algn="l" rtl="0">
              <a:spcBef>
                <a:spcPts val="0"/>
              </a:spcBef>
              <a:spcAft>
                <a:spcPts val="0"/>
              </a:spcAft>
              <a:buNone/>
            </a:pPr>
            <a:r>
              <a:rPr lang="en-US" b="0" dirty="0" err="1"/>
              <a:t>Shoppin</a:t>
            </a:r>
            <a:r>
              <a:rPr lang="en-US" b="0" dirty="0"/>
              <a:t>’ 4 Kids — vendor fair/holiday market </a:t>
            </a:r>
            <a:endParaRPr dirty="0"/>
          </a:p>
          <a:p>
            <a:pPr marL="0" lvl="0" indent="0" algn="l" rtl="0">
              <a:spcBef>
                <a:spcPts val="0"/>
              </a:spcBef>
              <a:spcAft>
                <a:spcPts val="0"/>
              </a:spcAft>
              <a:buNone/>
            </a:pPr>
            <a:r>
              <a:rPr lang="en-US" b="0" dirty="0" err="1"/>
              <a:t>Dancin</a:t>
            </a:r>
            <a:r>
              <a:rPr lang="en-US" b="0" dirty="0"/>
              <a:t>’ 4 Kids — dance, sock hop or themed party </a:t>
            </a:r>
            <a:endParaRPr dirty="0"/>
          </a:p>
          <a:p>
            <a:pPr marL="0" lvl="0" indent="0" algn="l" rtl="0">
              <a:spcBef>
                <a:spcPts val="0"/>
              </a:spcBef>
              <a:spcAft>
                <a:spcPts val="0"/>
              </a:spcAft>
              <a:buNone/>
            </a:pPr>
            <a:r>
              <a:rPr lang="en-US" b="0" dirty="0"/>
              <a:t>Paws 4 Kids — pet walk, pet photo day or pet-themed fundraiser </a:t>
            </a:r>
            <a:endParaRPr dirty="0"/>
          </a:p>
          <a:p>
            <a:pPr marL="0" lvl="0" indent="0" algn="l" rtl="0">
              <a:spcBef>
                <a:spcPts val="0"/>
              </a:spcBef>
              <a:spcAft>
                <a:spcPts val="0"/>
              </a:spcAft>
              <a:buNone/>
            </a:pPr>
            <a:r>
              <a:rPr lang="en-US" b="0" dirty="0" err="1"/>
              <a:t>Decoratin</a:t>
            </a:r>
            <a:r>
              <a:rPr lang="en-US" b="0" dirty="0"/>
              <a:t>’ 4 Kids — holiday tree/wreath auction </a:t>
            </a:r>
            <a:endParaRPr dirty="0"/>
          </a:p>
          <a:p>
            <a:pPr marL="0" lvl="0" indent="0" algn="l" rtl="0">
              <a:spcBef>
                <a:spcPts val="0"/>
              </a:spcBef>
              <a:spcAft>
                <a:spcPts val="0"/>
              </a:spcAft>
              <a:buNone/>
            </a:pPr>
            <a:r>
              <a:rPr lang="en-US" b="0" dirty="0" err="1"/>
              <a:t>Growin</a:t>
            </a:r>
            <a:r>
              <a:rPr lang="en-US" b="0" dirty="0"/>
              <a:t>’ 4 Kids — plant sale or garden fundraiser </a:t>
            </a:r>
            <a:endParaRPr dirty="0"/>
          </a:p>
          <a:p>
            <a:pPr marL="0" lvl="0" indent="0" algn="l" rtl="0">
              <a:spcBef>
                <a:spcPts val="0"/>
              </a:spcBef>
              <a:spcAft>
                <a:spcPts val="0"/>
              </a:spcAft>
              <a:buNone/>
            </a:pPr>
            <a:r>
              <a:rPr lang="en-US" b="0" dirty="0" err="1"/>
              <a:t>Playin</a:t>
            </a:r>
            <a:r>
              <a:rPr lang="en-US" b="0" dirty="0"/>
              <a:t>’ 4 Kids — family game night, bingo-style games, board-game tournament </a:t>
            </a:r>
            <a:endParaRPr dirty="0"/>
          </a:p>
          <a:p>
            <a:pPr marL="0" lvl="0" indent="0" algn="l" rtl="0">
              <a:spcBef>
                <a:spcPts val="0"/>
              </a:spcBef>
              <a:spcAft>
                <a:spcPts val="0"/>
              </a:spcAft>
              <a:buNone/>
            </a:pPr>
            <a:endParaRPr dirty="0"/>
          </a:p>
        </p:txBody>
      </p:sp>
      <p:sp>
        <p:nvSpPr>
          <p:cNvPr id="202" name="Google Shape;2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100" dirty="0"/>
              <a:t>So to inspire you a bit, This is our Compassion in Action Challenge, There are three recognition levels for a ribbon, a coin an award, and a shoutout at department convention.......and I want to emphasize one thing—this is not a competition between Units. The only Unit we want you competing with is your own! Look at what you did last year and ask, </a:t>
            </a:r>
            <a:r>
              <a:rPr lang="en-US" sz="1100" i="1" dirty="0"/>
              <a:t>What could we do this year?</a:t>
            </a:r>
            <a:r>
              <a:rPr lang="en-US" sz="1100" dirty="0"/>
              <a:t>.. We want you to choose what fits your Unit and have a little fun challenging yourselves.</a:t>
            </a:r>
            <a:endParaRPr sz="1100" dirty="0"/>
          </a:p>
          <a:p>
            <a:pPr marL="0" lvl="0" indent="0" algn="l" rtl="0">
              <a:spcBef>
                <a:spcPts val="0"/>
              </a:spcBef>
              <a:spcAft>
                <a:spcPts val="0"/>
              </a:spcAft>
              <a:buClr>
                <a:schemeClr val="dk1"/>
              </a:buClr>
              <a:buSzPts val="1100"/>
              <a:buFont typeface="Arial"/>
              <a:buNone/>
            </a:pPr>
            <a:r>
              <a:rPr lang="en-US" sz="1100" dirty="0"/>
              <a:t>We’re also working to make this recognition available whether your donation goes through Department or directly to Johns Hopkins All Children’s. When you connect with our team, we can help explain how to document your giving. We are still developing some of those details—including what documentation will be accepted and whether in-kind donations will be included—so please be patient with Penny, Cherry, and me as we pilot this new program with the hospital, Department, and our Units.</a:t>
            </a:r>
            <a:endParaRPr sz="1100" dirty="0"/>
          </a:p>
          <a:p>
            <a:pPr marL="0" lvl="0" indent="0" algn="l" rtl="0">
              <a:spcBef>
                <a:spcPts val="0"/>
              </a:spcBef>
              <a:spcAft>
                <a:spcPts val="0"/>
              </a:spcAft>
              <a:buClr>
                <a:schemeClr val="dk1"/>
              </a:buClr>
              <a:buSzPts val="1100"/>
              <a:buFont typeface="Arial"/>
              <a:buNone/>
            </a:pPr>
            <a:r>
              <a:rPr lang="en-US" sz="1100" dirty="0"/>
              <a:t>And please remember, the criteria for this challenge are separate from other Department award requirements. This is something new, and we want to build it thoughtfully and fairly.</a:t>
            </a:r>
            <a:endParaRPr sz="1100" dirty="0"/>
          </a:p>
          <a:p>
            <a:pPr marL="0" lvl="0" indent="0" algn="l" rtl="0">
              <a:spcBef>
                <a:spcPts val="0"/>
              </a:spcBef>
              <a:spcAft>
                <a:spcPts val="0"/>
              </a:spcAft>
              <a:buClr>
                <a:schemeClr val="dk1"/>
              </a:buClr>
              <a:buSzPts val="1100"/>
              <a:buFont typeface="Arial"/>
              <a:buNone/>
            </a:pPr>
            <a:r>
              <a:rPr lang="en-US" sz="1100" dirty="0"/>
              <a:t>Most importantly, this isn’t really about the coin, the ribbon, or who gives the most. It’s about the kids. But we also believe your energy, generosity, and intentional giving deserve to be recognized—because when volunteers know their efforts matter, it inspires them to keep serving, keep dreaming, and keep finding new ways to help.</a:t>
            </a:r>
            <a:endParaRPr sz="1100" dirty="0"/>
          </a:p>
          <a:p>
            <a:pPr marL="0" lvl="0" indent="0" algn="l" rtl="0">
              <a:spcBef>
                <a:spcPts val="0"/>
              </a:spcBef>
              <a:spcAft>
                <a:spcPts val="0"/>
              </a:spcAft>
              <a:buClr>
                <a:schemeClr val="dk1"/>
              </a:buClr>
              <a:buSzPts val="1100"/>
              <a:buFont typeface="Arial"/>
              <a:buNone/>
            </a:pPr>
            <a:r>
              <a:rPr lang="en-US" sz="1100" dirty="0"/>
              <a:t>And your recognition can do something else—it can inspire another Unit. When we share what you’ve accomplished and the creative ways you made it happen, another Unit might look at your idea and say, </a:t>
            </a:r>
            <a:r>
              <a:rPr lang="en-US" sz="1100" i="1" dirty="0"/>
              <a:t>“Hey, we could do something like that!”</a:t>
            </a:r>
            <a:r>
              <a:rPr lang="en-US" sz="1100" dirty="0"/>
              <a:t> Your success this year might just spark someone else’s shenanigans next year—and that means even more good being done for kids.</a:t>
            </a:r>
            <a:endParaRPr sz="1100" dirty="0"/>
          </a:p>
        </p:txBody>
      </p:sp>
      <p:sp>
        <p:nvSpPr>
          <p:cNvPr id="215" name="Google Shape;21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fbb537f70f_0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3fbb537f70f_0_2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US" sz="1100" dirty="0"/>
              <a:t>but wait! Theres more! Here’s an additional challenge for you! Your Unit can participate in our Compassion in Action Challenge, the Ronald McDonald House Challenge—or both!</a:t>
            </a:r>
            <a:endParaRPr sz="1100" dirty="0"/>
          </a:p>
          <a:p>
            <a:pPr marL="0" lvl="0" indent="0" algn="l" rtl="0">
              <a:spcBef>
                <a:spcPts val="0"/>
              </a:spcBef>
              <a:spcAft>
                <a:spcPts val="0"/>
              </a:spcAft>
              <a:buClr>
                <a:schemeClr val="dk1"/>
              </a:buClr>
              <a:buSzPts val="1100"/>
              <a:buFont typeface="Arial"/>
              <a:buNone/>
            </a:pPr>
            <a:r>
              <a:rPr lang="en-US" sz="1100" dirty="0"/>
              <a:t>Our primary Ronald McDonald House connection is with the four Houses that serve Johns Hopkins All Children’s, but we can also help Units connect with Ronald McDonald House programs throughout Florida. If you’re closer to Orlando, Fort Myers, Miami, Pensacola, Gainesville, Jacksonville, or Tallahassee, reach out to me and we’ll help make that connection.</a:t>
            </a:r>
            <a:endParaRPr sz="1100" dirty="0"/>
          </a:p>
          <a:p>
            <a:pPr marL="0" lvl="0" indent="0" algn="l" rtl="0">
              <a:spcBef>
                <a:spcPts val="0"/>
              </a:spcBef>
              <a:spcAft>
                <a:spcPts val="0"/>
              </a:spcAft>
              <a:buClr>
                <a:schemeClr val="dk1"/>
              </a:buClr>
              <a:buSzPts val="1100"/>
              <a:buFont typeface="Arial"/>
              <a:buNone/>
            </a:pPr>
            <a:r>
              <a:rPr lang="en-US" sz="1100" dirty="0"/>
              <a:t>For this challenge, any Unit that gives $250 or more will receive one Ronald McDonald House recognition pin for the Unit. Just like our other challenge, this isn’t about competing with another Unit. It’s another way to challenge yourselves, support children and families, and have your generosity recognized.</a:t>
            </a:r>
            <a:endParaRPr sz="1100" dirty="0"/>
          </a:p>
        </p:txBody>
      </p:sp>
      <p:sp>
        <p:nvSpPr>
          <p:cNvPr id="227" name="Google Shape;227;g3fbb537f70f_0_2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Every fundraiser doesn’t have to be big. A bake sale, a collection, or a little shenanigan 4 Kids matters—because every dollar counts.</a:t>
            </a:r>
            <a:br>
              <a:rPr lang="en-US" b="0" dirty="0"/>
            </a:br>
            <a:r>
              <a:rPr lang="en-US" b="0" dirty="0"/>
              <a:t>But many Units may not realize that Johns Hopkins All Children’s wants to partner with us on our fundraising initiatives. If you’re thinking bigger—even if it’s for next year—come talk to me early. They have resources, opportunities, and a Community Fundraising Packet that can help us build successful events together.</a:t>
            </a:r>
            <a:br>
              <a:rPr lang="en-US" b="0" dirty="0"/>
            </a:br>
            <a:r>
              <a:rPr lang="en-US" b="0" dirty="0"/>
              <a:t>And when possible, using the Department donation remittance process helps JHACH see our collective impact. We aren’t individual Units giving in isolation—we are one statewide Auxiliary working together.</a:t>
            </a:r>
            <a:br>
              <a:rPr lang="en-US" b="0" dirty="0"/>
            </a:br>
            <a:r>
              <a:rPr lang="en-US" b="0" dirty="0"/>
              <a:t>There’s something pretty special about that partnership. Our Auxiliary helped them get started nearly a century ago, and today they want to help us continue doing good for their kids.</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Arial"/>
                <a:ea typeface="Arial"/>
                <a:cs typeface="Arial"/>
                <a:sym typeface="Arial"/>
              </a:rPr>
              <a:t>13</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072772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There Is So Much More to This Story…</a:t>
            </a:r>
            <a:br>
              <a:rPr lang="en-US" dirty="0"/>
            </a:br>
            <a:r>
              <a:rPr lang="en-US" dirty="0"/>
              <a:t>Today was just a few minutes, and there is so much more we would love to share. Let’s connect, and we’ll find a way to bring the rest of the story to your Unit—in person or on Zoom.</a:t>
            </a:r>
            <a:br>
              <a:rPr lang="en-US" dirty="0"/>
            </a:br>
            <a:r>
              <a:rPr lang="en-US" dirty="0"/>
              <a:t>Don’t compare your Unit to anyone else. </a:t>
            </a:r>
            <a:r>
              <a:rPr lang="en-US" b="1" dirty="0"/>
              <a:t>Start where you are. Build on what you’ve done. Choose what fits your Unit.</a:t>
            </a:r>
            <a:r>
              <a:rPr lang="en-US" dirty="0"/>
              <a:t> And invite us into the conversation.</a:t>
            </a:r>
            <a:br>
              <a:rPr lang="en-US" dirty="0"/>
            </a:br>
            <a:r>
              <a:rPr lang="en-US" dirty="0"/>
              <a:t>For anything involving Johns Hopkins All Children’s or Ronald McDonald House, </a:t>
            </a:r>
            <a:r>
              <a:rPr lang="en-US" b="1" dirty="0"/>
              <a:t>start with me.</a:t>
            </a:r>
            <a:r>
              <a:rPr lang="en-US" dirty="0"/>
              <a:t> Cherry, our JHACH Champion, works closely alongside me to help turn your ideas into action.</a:t>
            </a:r>
            <a:br>
              <a:rPr lang="en-US" dirty="0"/>
            </a:br>
            <a:r>
              <a:rPr lang="en-US" dirty="0"/>
              <a:t>And because Penny leads </a:t>
            </a:r>
            <a:r>
              <a:rPr lang="en-US" b="1" dirty="0"/>
              <a:t>all things Children &amp; Youth</a:t>
            </a:r>
            <a:r>
              <a:rPr lang="en-US" dirty="0"/>
              <a:t> for the Department, Cherry and I keep her connected to what you’re planning. That helps us coordinate across the state, avoid overlapping efforts or dates, and make sure your ideas work alongside other Unit and JHACH activities already underway.</a:t>
            </a:r>
            <a:br>
              <a:rPr lang="en-US" dirty="0"/>
            </a:br>
            <a:r>
              <a:rPr lang="en-US" dirty="0"/>
              <a:t>So bring us your questions, your ideas, and—of course—your </a:t>
            </a:r>
            <a:r>
              <a:rPr lang="en-US" b="1" dirty="0"/>
              <a:t>shenanigans.</a:t>
            </a:r>
            <a:r>
              <a:rPr lang="en-US" dirty="0"/>
              <a:t> We’ll help connect the pieces, \</a:t>
            </a:r>
            <a:br>
              <a:rPr lang="en-US" dirty="0"/>
            </a:br>
            <a:r>
              <a:rPr lang="en-US" b="1" dirty="0"/>
              <a:t>Let’s keep Doing It 4 Kids.</a:t>
            </a:r>
            <a:br>
              <a:rPr lang="en-US" dirty="0"/>
            </a:br>
            <a:r>
              <a:rPr lang="en-US" dirty="0"/>
              <a:t>At the end of the day, every act of compassion matters. Recognition is wonderful, but the real reward is what happens when all those individual acts of love come together </a:t>
            </a:r>
            <a:r>
              <a:rPr lang="en-US" b="1" dirty="0"/>
              <a:t>for our kids.</a:t>
            </a:r>
            <a:endParaRPr dirty="0"/>
          </a:p>
          <a:p>
            <a:pPr marL="0" lvl="0" indent="0" algn="l" rtl="0">
              <a:spcBef>
                <a:spcPts val="0"/>
              </a:spcBef>
              <a:spcAft>
                <a:spcPts val="0"/>
              </a:spcAft>
              <a:buNone/>
            </a:pPr>
            <a:endParaRPr dirty="0"/>
          </a:p>
        </p:txBody>
      </p:sp>
      <p:sp>
        <p:nvSpPr>
          <p:cNvPr id="233" name="Google Shape;233;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3fbb537f70f_0_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3fbb537f70f_0_3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My name is Tricia Winegar.  We are here to help.</a:t>
            </a:r>
            <a:endParaRPr dirty="0"/>
          </a:p>
        </p:txBody>
      </p:sp>
      <p:sp>
        <p:nvSpPr>
          <p:cNvPr id="246" name="Google Shape;246;g3fbb537f70f_0_3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1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1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2" name="Google Shape;2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34" name="Google Shape;34;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2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2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24"/>
          <p:cNvSpPr>
            <a:spLocks noGrp="1"/>
          </p:cNvSpPr>
          <p:nvPr>
            <p:ph type="pic" idx="2"/>
          </p:nvPr>
        </p:nvSpPr>
        <p:spPr>
          <a:xfrm>
            <a:off x="5183188" y="987425"/>
            <a:ext cx="6172200" cy="4873625"/>
          </a:xfrm>
          <a:prstGeom prst="rect">
            <a:avLst/>
          </a:prstGeom>
          <a:noFill/>
          <a:ln>
            <a:noFill/>
          </a:ln>
        </p:spPr>
      </p:sp>
      <p:sp>
        <p:nvSpPr>
          <p:cNvPr id="68" name="Google Shape;68;p2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2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2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2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4.jp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3.jp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35000">
              <a:srgbClr val="FFFFFF"/>
            </a:gs>
            <a:gs pos="100000">
              <a:srgbClr val="0F9DD4"/>
            </a:gs>
          </a:gsLst>
          <a:path path="circle">
            <a:fillToRect l="50000" t="50000" r="50000" b="50000"/>
          </a:path>
          <a:tileRect/>
        </a:gradFill>
        <a:effectLst/>
      </p:bgPr>
    </p:bg>
    <p:spTree>
      <p:nvGrpSpPr>
        <p:cNvPr id="1"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a:stretch/>
        </p:blipFill>
        <p:spPr>
          <a:xfrm>
            <a:off x="4256025" y="649601"/>
            <a:ext cx="7632601" cy="4754599"/>
          </a:xfrm>
          <a:prstGeom prst="rect">
            <a:avLst/>
          </a:prstGeom>
          <a:noFill/>
          <a:ln>
            <a:noFill/>
          </a:ln>
        </p:spPr>
      </p:pic>
      <p:pic>
        <p:nvPicPr>
          <p:cNvPr id="90" name="Google Shape;90;p1"/>
          <p:cNvPicPr preferRelativeResize="0"/>
          <p:nvPr/>
        </p:nvPicPr>
        <p:blipFill rotWithShape="1">
          <a:blip r:embed="rId4">
            <a:alphaModFix/>
          </a:blip>
          <a:srcRect/>
          <a:stretch/>
        </p:blipFill>
        <p:spPr>
          <a:xfrm>
            <a:off x="907649" y="151601"/>
            <a:ext cx="1906989" cy="1947476"/>
          </a:xfrm>
          <a:prstGeom prst="rect">
            <a:avLst/>
          </a:prstGeom>
          <a:noFill/>
          <a:ln>
            <a:noFill/>
          </a:ln>
        </p:spPr>
      </p:pic>
      <p:sp>
        <p:nvSpPr>
          <p:cNvPr id="92" name="Google Shape;92;p1"/>
          <p:cNvSpPr txBox="1"/>
          <p:nvPr/>
        </p:nvSpPr>
        <p:spPr>
          <a:xfrm>
            <a:off x="1237462" y="5710399"/>
            <a:ext cx="7983300" cy="99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700" b="1" dirty="0">
                <a:solidFill>
                  <a:schemeClr val="dk1"/>
                </a:solidFill>
              </a:rPr>
              <a:t>Penny Kanbara</a:t>
            </a:r>
            <a:r>
              <a:rPr lang="en-US" sz="1700" dirty="0">
                <a:solidFill>
                  <a:schemeClr val="dk1"/>
                </a:solidFill>
              </a:rPr>
              <a:t> ❤️ 3rd Vice President, Department of Florida – C&amp;Y Chairman</a:t>
            </a:r>
            <a:endParaRPr sz="1700" dirty="0">
              <a:solidFill>
                <a:schemeClr val="dk1"/>
              </a:solidFill>
            </a:endParaRPr>
          </a:p>
          <a:p>
            <a:pPr marL="0" lvl="0" indent="0" algn="l" rtl="0">
              <a:spcBef>
                <a:spcPts val="0"/>
              </a:spcBef>
              <a:spcAft>
                <a:spcPts val="0"/>
              </a:spcAft>
              <a:buClr>
                <a:schemeClr val="dk1"/>
              </a:buClr>
              <a:buSzPts val="1100"/>
              <a:buFont typeface="Arial"/>
              <a:buNone/>
            </a:pPr>
            <a:r>
              <a:rPr lang="en-US" sz="1700" b="1" dirty="0">
                <a:solidFill>
                  <a:schemeClr val="dk1"/>
                </a:solidFill>
              </a:rPr>
              <a:t>Tricia Winegar</a:t>
            </a:r>
            <a:r>
              <a:rPr lang="en-US" sz="1700" dirty="0">
                <a:solidFill>
                  <a:schemeClr val="dk1"/>
                </a:solidFill>
              </a:rPr>
              <a:t> 🤍 JHACH Department Representative</a:t>
            </a:r>
            <a:endParaRPr sz="1700" dirty="0">
              <a:solidFill>
                <a:schemeClr val="dk1"/>
              </a:solidFill>
            </a:endParaRPr>
          </a:p>
          <a:p>
            <a:pPr marL="0" lvl="0" indent="0" algn="l" rtl="0">
              <a:spcBef>
                <a:spcPts val="0"/>
              </a:spcBef>
              <a:spcAft>
                <a:spcPts val="0"/>
              </a:spcAft>
              <a:buNone/>
            </a:pPr>
            <a:r>
              <a:rPr lang="en-US" sz="1700" b="1" dirty="0">
                <a:solidFill>
                  <a:schemeClr val="dk1"/>
                </a:solidFill>
              </a:rPr>
              <a:t>Cherry Jaramillo</a:t>
            </a:r>
            <a:r>
              <a:rPr lang="en-US" sz="1700" dirty="0">
                <a:solidFill>
                  <a:schemeClr val="dk1"/>
                </a:solidFill>
              </a:rPr>
              <a:t> 💙 JHACH Champion</a:t>
            </a:r>
            <a:endParaRPr sz="1700" b="1" dirty="0">
              <a:solidFill>
                <a:schemeClr val="dk1"/>
              </a:solidFill>
            </a:endParaRPr>
          </a:p>
        </p:txBody>
      </p:sp>
      <p:sp>
        <p:nvSpPr>
          <p:cNvPr id="93" name="Google Shape;93;p1"/>
          <p:cNvSpPr txBox="1"/>
          <p:nvPr/>
        </p:nvSpPr>
        <p:spPr>
          <a:xfrm>
            <a:off x="4418581" y="-122449"/>
            <a:ext cx="7655444" cy="5481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US" sz="2000" b="1" i="1" dirty="0">
                <a:solidFill>
                  <a:schemeClr val="dk1"/>
                </a:solidFill>
              </a:rPr>
              <a:t>Connecting Florida Units who want  to Make an Impact</a:t>
            </a:r>
            <a:r>
              <a:rPr lang="en-US" sz="1900" b="1" i="1" dirty="0">
                <a:solidFill>
                  <a:schemeClr val="dk1"/>
                </a:solidFill>
              </a:rPr>
              <a:t>.</a:t>
            </a:r>
            <a:endParaRPr sz="4200" b="1" dirty="0">
              <a:solidFill>
                <a:schemeClr val="dk1"/>
              </a:solidFill>
            </a:endParaRPr>
          </a:p>
        </p:txBody>
      </p:sp>
      <p:pic>
        <p:nvPicPr>
          <p:cNvPr id="3" name="Picture 2">
            <a:extLst>
              <a:ext uri="{FF2B5EF4-FFF2-40B4-BE49-F238E27FC236}">
                <a16:creationId xmlns:a16="http://schemas.microsoft.com/office/drawing/2014/main" id="{9D365665-7E78-13B5-89A0-0C7B023592D9}"/>
              </a:ext>
            </a:extLst>
          </p:cNvPr>
          <p:cNvPicPr>
            <a:picLocks noChangeAspect="1"/>
          </p:cNvPicPr>
          <p:nvPr/>
        </p:nvPicPr>
        <p:blipFill>
          <a:blip r:embed="rId5"/>
          <a:stretch>
            <a:fillRect/>
          </a:stretch>
        </p:blipFill>
        <p:spPr>
          <a:xfrm>
            <a:off x="303374" y="2163087"/>
            <a:ext cx="3572282" cy="324111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35000">
              <a:srgbClr val="FFFFFF"/>
            </a:gs>
            <a:gs pos="100000">
              <a:srgbClr val="0F9DD4"/>
            </a:gs>
          </a:gsLst>
          <a:path path="circle">
            <a:fillToRect l="50000" t="50000" r="50000" b="50000"/>
          </a:path>
          <a:tileRect/>
        </a:gradFill>
        <a:effectLst/>
      </p:bgPr>
    </p:bg>
    <p:spTree>
      <p:nvGrpSpPr>
        <p:cNvPr id="1" name="Shape 98"/>
        <p:cNvGrpSpPr/>
        <p:nvPr/>
      </p:nvGrpSpPr>
      <p:grpSpPr>
        <a:xfrm>
          <a:off x="0" y="0"/>
          <a:ext cx="0" cy="0"/>
          <a:chOff x="0" y="0"/>
          <a:chExt cx="0" cy="0"/>
        </a:xfrm>
      </p:grpSpPr>
      <p:sp>
        <p:nvSpPr>
          <p:cNvPr id="99" name="Google Shape;99;p2"/>
          <p:cNvSpPr txBox="1"/>
          <p:nvPr/>
        </p:nvSpPr>
        <p:spPr>
          <a:xfrm>
            <a:off x="185077" y="264456"/>
            <a:ext cx="10972800" cy="59436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3000" b="1" i="0" u="none" strike="noStrike" cap="none" dirty="0">
                <a:solidFill>
                  <a:srgbClr val="194078"/>
                </a:solidFill>
                <a:latin typeface="Arial"/>
                <a:ea typeface="Arial"/>
                <a:cs typeface="Arial"/>
                <a:sym typeface="Arial"/>
              </a:rPr>
              <a:t>A Century of Caring Together</a:t>
            </a:r>
            <a:endParaRPr dirty="0"/>
          </a:p>
        </p:txBody>
      </p:sp>
      <p:sp>
        <p:nvSpPr>
          <p:cNvPr id="100" name="Google Shape;100;p2"/>
          <p:cNvSpPr/>
          <p:nvPr/>
        </p:nvSpPr>
        <p:spPr>
          <a:xfrm rot="10800000" flipH="1">
            <a:off x="594360" y="914400"/>
            <a:ext cx="4989258" cy="45720"/>
          </a:xfrm>
          <a:prstGeom prst="rect">
            <a:avLst/>
          </a:prstGeom>
          <a:solidFill>
            <a:srgbClr val="C4202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02" name="Google Shape;102;p2"/>
          <p:cNvSpPr txBox="1"/>
          <p:nvPr/>
        </p:nvSpPr>
        <p:spPr>
          <a:xfrm>
            <a:off x="4248222" y="5377406"/>
            <a:ext cx="6217920" cy="276999"/>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200" b="0" i="0" u="none" strike="noStrike" cap="none" dirty="0">
                <a:solidFill>
                  <a:srgbClr val="5A5A5A"/>
                </a:solidFill>
                <a:latin typeface="Arial"/>
                <a:ea typeface="Arial"/>
                <a:cs typeface="Arial"/>
                <a:sym typeface="Arial"/>
              </a:rPr>
              <a:t>— Tampa Bay Times, 2019</a:t>
            </a:r>
            <a:endParaRPr dirty="0"/>
          </a:p>
        </p:txBody>
      </p:sp>
      <p:sp>
        <p:nvSpPr>
          <p:cNvPr id="103" name="Google Shape;103;p2"/>
          <p:cNvSpPr txBox="1"/>
          <p:nvPr/>
        </p:nvSpPr>
        <p:spPr>
          <a:xfrm>
            <a:off x="185077" y="5765572"/>
            <a:ext cx="7923628" cy="430887"/>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2200" b="1" i="0" u="none" strike="noStrike" cap="none" dirty="0">
                <a:solidFill>
                  <a:srgbClr val="C00000"/>
                </a:solidFill>
                <a:latin typeface="Arial"/>
                <a:ea typeface="Arial"/>
                <a:cs typeface="Arial"/>
                <a:sym typeface="Arial"/>
              </a:rPr>
              <a:t>They saw children who needed help — and they acted...</a:t>
            </a:r>
            <a:endParaRPr dirty="0"/>
          </a:p>
        </p:txBody>
      </p:sp>
      <p:sp>
        <p:nvSpPr>
          <p:cNvPr id="104" name="Google Shape;104;p2"/>
          <p:cNvSpPr txBox="1"/>
          <p:nvPr/>
        </p:nvSpPr>
        <p:spPr>
          <a:xfrm>
            <a:off x="7833066" y="5805889"/>
            <a:ext cx="6400800" cy="40011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2000" b="1" i="0" u="none" strike="noStrike" cap="none" dirty="0">
                <a:solidFill>
                  <a:srgbClr val="C00000"/>
                </a:solidFill>
                <a:latin typeface="Arial"/>
                <a:ea typeface="Arial"/>
                <a:cs typeface="Arial"/>
                <a:sym typeface="Arial"/>
              </a:rPr>
              <a:t>the need is still here</a:t>
            </a:r>
            <a:r>
              <a:rPr lang="en-US" sz="2000" b="0" i="0" u="none" strike="noStrike" cap="none" dirty="0">
                <a:solidFill>
                  <a:srgbClr val="FF0000"/>
                </a:solidFill>
                <a:latin typeface="Arial"/>
                <a:ea typeface="Arial"/>
                <a:cs typeface="Arial"/>
                <a:sym typeface="Arial"/>
              </a:rPr>
              <a:t>.</a:t>
            </a:r>
            <a:endParaRPr dirty="0"/>
          </a:p>
        </p:txBody>
      </p:sp>
      <p:sp>
        <p:nvSpPr>
          <p:cNvPr id="105" name="Google Shape;105;p2"/>
          <p:cNvSpPr txBox="1"/>
          <p:nvPr/>
        </p:nvSpPr>
        <p:spPr>
          <a:xfrm>
            <a:off x="594360" y="6446520"/>
            <a:ext cx="10972800" cy="2286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000" b="0" i="0" u="none" strike="noStrike" cap="none">
                <a:solidFill>
                  <a:srgbClr val="5A5A5A"/>
                </a:solidFill>
                <a:latin typeface="Arial"/>
                <a:ea typeface="Arial"/>
                <a:cs typeface="Arial"/>
                <a:sym typeface="Arial"/>
              </a:rPr>
              <a:t>American Legion Auxiliary • Johns Hopkins All Children’s Hospital</a:t>
            </a:r>
            <a:endParaRPr/>
          </a:p>
        </p:txBody>
      </p:sp>
      <p:pic>
        <p:nvPicPr>
          <p:cNvPr id="106" name="Google Shape;106;p2"/>
          <p:cNvPicPr preferRelativeResize="0"/>
          <p:nvPr/>
        </p:nvPicPr>
        <p:blipFill rotWithShape="1">
          <a:blip r:embed="rId3">
            <a:alphaModFix/>
          </a:blip>
          <a:srcRect/>
          <a:stretch/>
        </p:blipFill>
        <p:spPr>
          <a:xfrm>
            <a:off x="5959931" y="419969"/>
            <a:ext cx="5983542" cy="3873997"/>
          </a:xfrm>
          <a:prstGeom prst="rect">
            <a:avLst/>
          </a:prstGeom>
          <a:noFill/>
          <a:ln>
            <a:noFill/>
          </a:ln>
        </p:spPr>
      </p:pic>
      <p:graphicFrame>
        <p:nvGraphicFramePr>
          <p:cNvPr id="108" name="Google Shape;101;p2">
            <a:extLst>
              <a:ext uri="{FF2B5EF4-FFF2-40B4-BE49-F238E27FC236}">
                <a16:creationId xmlns:a16="http://schemas.microsoft.com/office/drawing/2014/main" id="{D5689B9D-6178-C214-90F2-9D12262D7B67}"/>
              </a:ext>
            </a:extLst>
          </p:cNvPr>
          <p:cNvGraphicFramePr/>
          <p:nvPr/>
        </p:nvGraphicFramePr>
        <p:xfrm>
          <a:off x="488852" y="1354827"/>
          <a:ext cx="5591908" cy="44012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extBox 1">
            <a:extLst>
              <a:ext uri="{FF2B5EF4-FFF2-40B4-BE49-F238E27FC236}">
                <a16:creationId xmlns:a16="http://schemas.microsoft.com/office/drawing/2014/main" id="{8A626AB3-3FD1-AF63-0E51-7C3BBF758412}"/>
              </a:ext>
            </a:extLst>
          </p:cNvPr>
          <p:cNvSpPr txBox="1"/>
          <p:nvPr/>
        </p:nvSpPr>
        <p:spPr>
          <a:xfrm>
            <a:off x="6229350" y="4293966"/>
            <a:ext cx="5962650" cy="1200329"/>
          </a:xfrm>
          <a:prstGeom prst="rect">
            <a:avLst/>
          </a:prstGeom>
          <a:noFill/>
        </p:spPr>
        <p:txBody>
          <a:bodyPr wrap="square" rtlCol="0">
            <a:spAutoFit/>
          </a:bodyPr>
          <a:lstStyle/>
          <a:p>
            <a:r>
              <a:rPr lang="en-US" sz="2400" dirty="0"/>
              <a:t>Originally named:</a:t>
            </a:r>
          </a:p>
          <a:p>
            <a:r>
              <a:rPr lang="en-US" sz="2400" dirty="0"/>
              <a:t>The American Legion Hospital for crippled Children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35000">
              <a:srgbClr val="FFFFFF"/>
            </a:gs>
            <a:gs pos="100000">
              <a:srgbClr val="0F9DD4"/>
            </a:gs>
          </a:gsLst>
          <a:path path="circle">
            <a:fillToRect l="50000" t="50000" r="50000" b="50000"/>
          </a:path>
          <a:tileRect/>
        </a:gradFill>
        <a:effectLst/>
      </p:bgPr>
    </p:bg>
    <p:spTree>
      <p:nvGrpSpPr>
        <p:cNvPr id="1" name="Shape 122"/>
        <p:cNvGrpSpPr/>
        <p:nvPr/>
      </p:nvGrpSpPr>
      <p:grpSpPr>
        <a:xfrm>
          <a:off x="0" y="0"/>
          <a:ext cx="0" cy="0"/>
          <a:chOff x="0" y="0"/>
          <a:chExt cx="0" cy="0"/>
        </a:xfrm>
      </p:grpSpPr>
      <p:pic>
        <p:nvPicPr>
          <p:cNvPr id="123" name="Google Shape;123;p4" descr="slide-6.png"/>
          <p:cNvPicPr preferRelativeResize="0"/>
          <p:nvPr/>
        </p:nvPicPr>
        <p:blipFill rotWithShape="1">
          <a:blip r:embed="rId3">
            <a:alphaModFix/>
          </a:blip>
          <a:srcRect/>
          <a:stretch/>
        </p:blipFill>
        <p:spPr>
          <a:xfrm>
            <a:off x="237734" y="133643"/>
            <a:ext cx="11716532" cy="659071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FB7954D-9AC6-AB69-886A-DE6D274010A8}"/>
              </a:ext>
            </a:extLst>
          </p:cNvPr>
          <p:cNvPicPr>
            <a:picLocks noChangeAspect="1"/>
          </p:cNvPicPr>
          <p:nvPr/>
        </p:nvPicPr>
        <p:blipFill>
          <a:blip r:embed="rId3"/>
          <a:srcRect b="7132"/>
          <a:stretch>
            <a:fillRect/>
          </a:stretch>
        </p:blipFill>
        <p:spPr>
          <a:xfrm>
            <a:off x="457200" y="457200"/>
            <a:ext cx="11277600" cy="5943600"/>
          </a:xfrm>
          <a:prstGeom prst="rect">
            <a:avLst/>
          </a:prstGeom>
        </p:spPr>
      </p:pic>
    </p:spTree>
    <p:extLst>
      <p:ext uri="{BB962C8B-B14F-4D97-AF65-F5344CB8AC3E}">
        <p14:creationId xmlns:p14="http://schemas.microsoft.com/office/powerpoint/2010/main" val="30817757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35000">
              <a:srgbClr val="FFFFFF"/>
            </a:gs>
            <a:gs pos="100000">
              <a:srgbClr val="0F9DD4"/>
            </a:gs>
          </a:gsLst>
          <a:path path="circle">
            <a:fillToRect l="50000" t="50000" r="50000" b="50000"/>
          </a:path>
          <a:tileRect/>
        </a:gradFill>
        <a:effectLst/>
      </p:bgPr>
    </p:bg>
    <p:spTree>
      <p:nvGrpSpPr>
        <p:cNvPr id="1" name="Shape 127"/>
        <p:cNvGrpSpPr/>
        <p:nvPr/>
      </p:nvGrpSpPr>
      <p:grpSpPr>
        <a:xfrm>
          <a:off x="0" y="0"/>
          <a:ext cx="0" cy="0"/>
          <a:chOff x="0" y="0"/>
          <a:chExt cx="0" cy="0"/>
        </a:xfrm>
      </p:grpSpPr>
      <p:pic>
        <p:nvPicPr>
          <p:cNvPr id="128" name="Google Shape;128;p5"/>
          <p:cNvPicPr preferRelativeResize="0"/>
          <p:nvPr/>
        </p:nvPicPr>
        <p:blipFill rotWithShape="1">
          <a:blip r:embed="rId3">
            <a:alphaModFix/>
          </a:blip>
          <a:srcRect b="461"/>
          <a:stretch/>
        </p:blipFill>
        <p:spPr>
          <a:xfrm>
            <a:off x="20" y="1282"/>
            <a:ext cx="12191980" cy="685671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35000">
              <a:srgbClr val="FFFFFF"/>
            </a:gs>
            <a:gs pos="100000">
              <a:srgbClr val="0F9DD4"/>
            </a:gs>
          </a:gsLst>
          <a:path path="circle">
            <a:fillToRect l="50000" t="50000" r="50000" b="50000"/>
          </a:path>
          <a:tileRect/>
        </a:gradFill>
        <a:effectLst/>
      </p:bgPr>
    </p:bg>
    <p:spTree>
      <p:nvGrpSpPr>
        <p:cNvPr id="1" name="Shape 133"/>
        <p:cNvGrpSpPr/>
        <p:nvPr/>
      </p:nvGrpSpPr>
      <p:grpSpPr>
        <a:xfrm>
          <a:off x="0" y="0"/>
          <a:ext cx="0" cy="0"/>
          <a:chOff x="0" y="0"/>
          <a:chExt cx="0" cy="0"/>
        </a:xfrm>
      </p:grpSpPr>
      <p:sp>
        <p:nvSpPr>
          <p:cNvPr id="134" name="Google Shape;134;p8"/>
          <p:cNvSpPr txBox="1"/>
          <p:nvPr/>
        </p:nvSpPr>
        <p:spPr>
          <a:xfrm>
            <a:off x="594360" y="256032"/>
            <a:ext cx="11018520" cy="5486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700" b="1">
                <a:solidFill>
                  <a:srgbClr val="0D355C"/>
                </a:solidFill>
                <a:latin typeface="Play"/>
                <a:ea typeface="Play"/>
                <a:cs typeface="Play"/>
                <a:sym typeface="Play"/>
              </a:rPr>
              <a:t>Growth is a response to real families who need care.</a:t>
            </a:r>
            <a:endParaRPr/>
          </a:p>
        </p:txBody>
      </p:sp>
      <p:pic>
        <p:nvPicPr>
          <p:cNvPr id="135" name="Google Shape;135;p8" descr="jhach_west_expansion_crop.png"/>
          <p:cNvPicPr preferRelativeResize="0"/>
          <p:nvPr/>
        </p:nvPicPr>
        <p:blipFill rotWithShape="1">
          <a:blip r:embed="rId3">
            <a:alphaModFix/>
          </a:blip>
          <a:srcRect/>
          <a:stretch/>
        </p:blipFill>
        <p:spPr>
          <a:xfrm>
            <a:off x="658368" y="960120"/>
            <a:ext cx="4983480" cy="1874519"/>
          </a:xfrm>
          <a:prstGeom prst="rect">
            <a:avLst/>
          </a:prstGeom>
          <a:noFill/>
          <a:ln>
            <a:noFill/>
          </a:ln>
        </p:spPr>
      </p:pic>
      <p:pic>
        <p:nvPicPr>
          <p:cNvPr id="136" name="Google Shape;136;p8" descr="jhach_wesley_chapel_crop.png"/>
          <p:cNvPicPr preferRelativeResize="0"/>
          <p:nvPr/>
        </p:nvPicPr>
        <p:blipFill rotWithShape="1">
          <a:blip r:embed="rId4">
            <a:alphaModFix/>
          </a:blip>
          <a:srcRect/>
          <a:stretch/>
        </p:blipFill>
        <p:spPr>
          <a:xfrm>
            <a:off x="6565392" y="960120"/>
            <a:ext cx="4983480" cy="1874519"/>
          </a:xfrm>
          <a:prstGeom prst="rect">
            <a:avLst/>
          </a:prstGeom>
          <a:noFill/>
          <a:ln>
            <a:noFill/>
          </a:ln>
        </p:spPr>
      </p:pic>
      <p:sp>
        <p:nvSpPr>
          <p:cNvPr id="137" name="Google Shape;137;p8"/>
          <p:cNvSpPr/>
          <p:nvPr/>
        </p:nvSpPr>
        <p:spPr>
          <a:xfrm>
            <a:off x="658368" y="2907792"/>
            <a:ext cx="4983480" cy="32004"/>
          </a:xfrm>
          <a:prstGeom prst="rect">
            <a:avLst/>
          </a:prstGeom>
          <a:solidFill>
            <a:srgbClr val="1670A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8" name="Google Shape;138;p8"/>
          <p:cNvSpPr/>
          <p:nvPr/>
        </p:nvSpPr>
        <p:spPr>
          <a:xfrm>
            <a:off x="6565392" y="2907792"/>
            <a:ext cx="4983480" cy="32004"/>
          </a:xfrm>
          <a:prstGeom prst="rect">
            <a:avLst/>
          </a:prstGeom>
          <a:solidFill>
            <a:srgbClr val="1670A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9" name="Google Shape;139;p8"/>
          <p:cNvSpPr txBox="1"/>
          <p:nvPr/>
        </p:nvSpPr>
        <p:spPr>
          <a:xfrm>
            <a:off x="658368" y="3063240"/>
            <a:ext cx="5120640" cy="4114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100" b="1">
                <a:solidFill>
                  <a:srgbClr val="0D355C"/>
                </a:solidFill>
                <a:latin typeface="Arial"/>
                <a:ea typeface="Arial"/>
                <a:cs typeface="Arial"/>
                <a:sym typeface="Arial"/>
              </a:rPr>
              <a:t>West Expansion — St. Petersburg</a:t>
            </a:r>
            <a:endParaRPr/>
          </a:p>
        </p:txBody>
      </p:sp>
      <p:sp>
        <p:nvSpPr>
          <p:cNvPr id="140" name="Google Shape;140;p8"/>
          <p:cNvSpPr txBox="1"/>
          <p:nvPr/>
        </p:nvSpPr>
        <p:spPr>
          <a:xfrm>
            <a:off x="713232" y="3547872"/>
            <a:ext cx="5166360" cy="19659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700">
                <a:solidFill>
                  <a:srgbClr val="0D355C"/>
                </a:solidFill>
                <a:latin typeface="Arial"/>
                <a:ea typeface="Arial"/>
                <a:cs typeface="Arial"/>
                <a:sym typeface="Arial"/>
              </a:rPr>
              <a:t>•  New interventional radiology suite</a:t>
            </a:r>
            <a:endParaRPr/>
          </a:p>
          <a:p>
            <a:pPr marL="0" marR="0" lvl="0" indent="0" algn="l" rtl="0">
              <a:spcBef>
                <a:spcPts val="900"/>
              </a:spcBef>
              <a:spcAft>
                <a:spcPts val="0"/>
              </a:spcAft>
              <a:buNone/>
            </a:pPr>
            <a:r>
              <a:rPr lang="en-US" sz="1700">
                <a:solidFill>
                  <a:srgbClr val="0D355C"/>
                </a:solidFill>
                <a:latin typeface="Arial"/>
                <a:ea typeface="Arial"/>
                <a:cs typeface="Arial"/>
                <a:sym typeface="Arial"/>
              </a:rPr>
              <a:t>•  Three additional operating rooms</a:t>
            </a:r>
            <a:endParaRPr/>
          </a:p>
          <a:p>
            <a:pPr marL="0" marR="0" lvl="0" indent="0" algn="l" rtl="0">
              <a:spcBef>
                <a:spcPts val="900"/>
              </a:spcBef>
              <a:spcAft>
                <a:spcPts val="0"/>
              </a:spcAft>
              <a:buNone/>
            </a:pPr>
            <a:r>
              <a:rPr lang="en-US" sz="1700">
                <a:solidFill>
                  <a:srgbClr val="0D355C"/>
                </a:solidFill>
                <a:latin typeface="Arial"/>
                <a:ea typeface="Arial"/>
                <a:cs typeface="Arial"/>
                <a:sym typeface="Arial"/>
              </a:rPr>
              <a:t>•  MRI unit and blood bank</a:t>
            </a:r>
            <a:endParaRPr/>
          </a:p>
          <a:p>
            <a:pPr marL="0" marR="0" lvl="0" indent="0" algn="l" rtl="0">
              <a:spcBef>
                <a:spcPts val="900"/>
              </a:spcBef>
              <a:spcAft>
                <a:spcPts val="0"/>
              </a:spcAft>
              <a:buNone/>
            </a:pPr>
            <a:r>
              <a:rPr lang="en-US" sz="1700">
                <a:solidFill>
                  <a:srgbClr val="0D355C"/>
                </a:solidFill>
                <a:latin typeface="Arial"/>
                <a:ea typeface="Arial"/>
                <a:cs typeface="Arial"/>
                <a:sym typeface="Arial"/>
              </a:rPr>
              <a:t>•  Enhanced Emergency Center support</a:t>
            </a:r>
            <a:endParaRPr/>
          </a:p>
        </p:txBody>
      </p:sp>
      <p:sp>
        <p:nvSpPr>
          <p:cNvPr id="141" name="Google Shape;141;p8"/>
          <p:cNvSpPr txBox="1"/>
          <p:nvPr/>
        </p:nvSpPr>
        <p:spPr>
          <a:xfrm>
            <a:off x="6565392" y="3063240"/>
            <a:ext cx="4983480" cy="4114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100" b="1">
                <a:solidFill>
                  <a:srgbClr val="0D355C"/>
                </a:solidFill>
                <a:latin typeface="Arial"/>
                <a:ea typeface="Arial"/>
                <a:cs typeface="Arial"/>
                <a:sym typeface="Arial"/>
              </a:rPr>
              <a:t>New Wesley Chapel Campus</a:t>
            </a:r>
            <a:endParaRPr/>
          </a:p>
        </p:txBody>
      </p:sp>
      <p:sp>
        <p:nvSpPr>
          <p:cNvPr id="142" name="Google Shape;142;p8"/>
          <p:cNvSpPr txBox="1"/>
          <p:nvPr/>
        </p:nvSpPr>
        <p:spPr>
          <a:xfrm>
            <a:off x="6565392" y="3493008"/>
            <a:ext cx="1874519" cy="77724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200" b="1">
                <a:solidFill>
                  <a:srgbClr val="CD262D"/>
                </a:solidFill>
                <a:latin typeface="Play"/>
                <a:ea typeface="Play"/>
                <a:cs typeface="Play"/>
                <a:sym typeface="Play"/>
              </a:rPr>
              <a:t>94%</a:t>
            </a:r>
            <a:endParaRPr/>
          </a:p>
        </p:txBody>
      </p:sp>
      <p:sp>
        <p:nvSpPr>
          <p:cNvPr id="143" name="Google Shape;143;p8"/>
          <p:cNvSpPr txBox="1"/>
          <p:nvPr/>
        </p:nvSpPr>
        <p:spPr>
          <a:xfrm>
            <a:off x="8229600" y="3547872"/>
            <a:ext cx="3337560" cy="9601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50">
                <a:solidFill>
                  <a:srgbClr val="0D355C"/>
                </a:solidFill>
                <a:latin typeface="Arial"/>
                <a:ea typeface="Arial"/>
                <a:cs typeface="Arial"/>
                <a:sym typeface="Arial"/>
              </a:rPr>
              <a:t>of children in the Wesley Chapel region currently leave the area for pediatric specialty care.</a:t>
            </a:r>
            <a:endParaRPr/>
          </a:p>
        </p:txBody>
      </p:sp>
      <p:sp>
        <p:nvSpPr>
          <p:cNvPr id="144" name="Google Shape;144;p8"/>
          <p:cNvSpPr txBox="1"/>
          <p:nvPr/>
        </p:nvSpPr>
        <p:spPr>
          <a:xfrm>
            <a:off x="6565392" y="4617720"/>
            <a:ext cx="4983480" cy="6858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i="1">
                <a:solidFill>
                  <a:srgbClr val="1670AE"/>
                </a:solidFill>
                <a:latin typeface="Arial"/>
                <a:ea typeface="Arial"/>
                <a:cs typeface="Arial"/>
                <a:sym typeface="Arial"/>
              </a:rPr>
              <a:t>Bringing specialized pediatric care closer to families.</a:t>
            </a:r>
            <a:endParaRPr/>
          </a:p>
        </p:txBody>
      </p:sp>
      <p:sp>
        <p:nvSpPr>
          <p:cNvPr id="145" name="Google Shape;145;p8"/>
          <p:cNvSpPr txBox="1"/>
          <p:nvPr/>
        </p:nvSpPr>
        <p:spPr>
          <a:xfrm>
            <a:off x="6565392" y="5349240"/>
            <a:ext cx="4983480" cy="5029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00" b="1">
                <a:solidFill>
                  <a:srgbClr val="4F5B66"/>
                </a:solidFill>
                <a:latin typeface="Arial"/>
                <a:ea typeface="Arial"/>
                <a:cs typeface="Arial"/>
                <a:sym typeface="Arial"/>
              </a:rPr>
              <a:t>Groundbreaking: March 27, 2025  •  Proposed opening: 2027</a:t>
            </a:r>
            <a:endParaRPr/>
          </a:p>
        </p:txBody>
      </p:sp>
      <p:sp>
        <p:nvSpPr>
          <p:cNvPr id="146" name="Google Shape;146;p8"/>
          <p:cNvSpPr txBox="1"/>
          <p:nvPr/>
        </p:nvSpPr>
        <p:spPr>
          <a:xfrm>
            <a:off x="685800" y="6053328"/>
            <a:ext cx="10835640" cy="34747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500" b="1">
                <a:solidFill>
                  <a:srgbClr val="0D355C"/>
                </a:solidFill>
                <a:latin typeface="Arial"/>
                <a:ea typeface="Arial"/>
                <a:cs typeface="Arial"/>
                <a:sym typeface="Arial"/>
              </a:rPr>
              <a:t>St. Petersburg is expanding. Wesley Chapel is growing. Families need this care.</a:t>
            </a:r>
            <a:endParaRPr/>
          </a:p>
        </p:txBody>
      </p:sp>
      <p:sp>
        <p:nvSpPr>
          <p:cNvPr id="147" name="Google Shape;147;p8"/>
          <p:cNvSpPr txBox="1"/>
          <p:nvPr/>
        </p:nvSpPr>
        <p:spPr>
          <a:xfrm>
            <a:off x="658368" y="6537960"/>
            <a:ext cx="5669280" cy="16459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50">
                <a:solidFill>
                  <a:srgbClr val="4F5B66"/>
                </a:solidFill>
                <a:latin typeface="Arial"/>
                <a:ea typeface="Arial"/>
                <a:cs typeface="Arial"/>
                <a:sym typeface="Arial"/>
              </a:rPr>
              <a:t>American Legion Auxiliary • Johns Hopkins All Children’s Hospital</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35000">
              <a:srgbClr val="FFFFFF"/>
            </a:gs>
            <a:gs pos="100000">
              <a:srgbClr val="0F9DD4"/>
            </a:gs>
          </a:gsLst>
          <a:path path="circle">
            <a:fillToRect l="50000" t="50000" r="50000" b="50000"/>
          </a:path>
          <a:tileRect/>
        </a:gradFill>
        <a:effectLst/>
      </p:bgPr>
    </p:bg>
    <p:spTree>
      <p:nvGrpSpPr>
        <p:cNvPr id="1" name="Shape 151"/>
        <p:cNvGrpSpPr/>
        <p:nvPr/>
      </p:nvGrpSpPr>
      <p:grpSpPr>
        <a:xfrm>
          <a:off x="0" y="0"/>
          <a:ext cx="0" cy="0"/>
          <a:chOff x="0" y="0"/>
          <a:chExt cx="0" cy="0"/>
        </a:xfrm>
      </p:grpSpPr>
      <p:sp>
        <p:nvSpPr>
          <p:cNvPr id="152" name="Google Shape;152;p7"/>
          <p:cNvSpPr txBox="1"/>
          <p:nvPr/>
        </p:nvSpPr>
        <p:spPr>
          <a:xfrm>
            <a:off x="566928" y="292608"/>
            <a:ext cx="7498079" cy="5029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0F3560"/>
                </a:solidFill>
                <a:latin typeface="Play"/>
                <a:ea typeface="Play"/>
                <a:cs typeface="Play"/>
                <a:sym typeface="Play"/>
              </a:rPr>
              <a:t>The Impact of Giving</a:t>
            </a:r>
            <a:endParaRPr/>
          </a:p>
        </p:txBody>
      </p:sp>
      <p:sp>
        <p:nvSpPr>
          <p:cNvPr id="153" name="Google Shape;153;p7"/>
          <p:cNvSpPr txBox="1"/>
          <p:nvPr/>
        </p:nvSpPr>
        <p:spPr>
          <a:xfrm>
            <a:off x="585216" y="795528"/>
            <a:ext cx="5486400" cy="3108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i="1">
                <a:solidFill>
                  <a:srgbClr val="576370"/>
                </a:solidFill>
                <a:latin typeface="Arial"/>
                <a:ea typeface="Arial"/>
                <a:cs typeface="Arial"/>
                <a:sym typeface="Arial"/>
              </a:rPr>
              <a:t>What donor support makes possible</a:t>
            </a:r>
            <a:endParaRPr/>
          </a:p>
        </p:txBody>
      </p:sp>
      <p:sp>
        <p:nvSpPr>
          <p:cNvPr id="154" name="Google Shape;154;p7"/>
          <p:cNvSpPr/>
          <p:nvPr/>
        </p:nvSpPr>
        <p:spPr>
          <a:xfrm>
            <a:off x="576072" y="1124712"/>
            <a:ext cx="1828800" cy="32004"/>
          </a:xfrm>
          <a:prstGeom prst="rect">
            <a:avLst/>
          </a:prstGeom>
          <a:solidFill>
            <a:srgbClr val="F5BE1E"/>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155" name="Google Shape;155;p7" descr="jhach_hough_institute_photo_crop.png"/>
          <p:cNvPicPr preferRelativeResize="0"/>
          <p:nvPr/>
        </p:nvPicPr>
        <p:blipFill rotWithShape="1">
          <a:blip r:embed="rId3">
            <a:alphaModFix/>
          </a:blip>
          <a:srcRect/>
          <a:stretch/>
        </p:blipFill>
        <p:spPr>
          <a:xfrm>
            <a:off x="594360" y="1417320"/>
            <a:ext cx="4709160" cy="3584448"/>
          </a:xfrm>
          <a:prstGeom prst="rect">
            <a:avLst/>
          </a:prstGeom>
          <a:noFill/>
          <a:ln>
            <a:noFill/>
          </a:ln>
        </p:spPr>
      </p:pic>
      <p:sp>
        <p:nvSpPr>
          <p:cNvPr id="156" name="Google Shape;156;p7"/>
          <p:cNvSpPr txBox="1"/>
          <p:nvPr/>
        </p:nvSpPr>
        <p:spPr>
          <a:xfrm>
            <a:off x="603504" y="5102352"/>
            <a:ext cx="4709160" cy="5943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00" b="1">
                <a:solidFill>
                  <a:srgbClr val="0F3560"/>
                </a:solidFill>
                <a:latin typeface="Arial"/>
                <a:ea typeface="Arial"/>
                <a:cs typeface="Arial"/>
                <a:sym typeface="Arial"/>
              </a:rPr>
              <a:t>Hough Institute for Brain Protection Sciences</a:t>
            </a:r>
            <a:endParaRPr/>
          </a:p>
          <a:p>
            <a:pPr marL="0" marR="0" lvl="0" indent="0" algn="l" rtl="0">
              <a:spcBef>
                <a:spcPts val="0"/>
              </a:spcBef>
              <a:spcAft>
                <a:spcPts val="0"/>
              </a:spcAft>
              <a:buNone/>
            </a:pPr>
            <a:r>
              <a:rPr lang="en-US" sz="1050">
                <a:solidFill>
                  <a:srgbClr val="576370"/>
                </a:solidFill>
                <a:latin typeface="Arial"/>
                <a:ea typeface="Arial"/>
                <a:cs typeface="Arial"/>
                <a:sym typeface="Arial"/>
              </a:rPr>
              <a:t>June 2023</a:t>
            </a:r>
            <a:endParaRPr/>
          </a:p>
        </p:txBody>
      </p:sp>
      <p:sp>
        <p:nvSpPr>
          <p:cNvPr id="157" name="Google Shape;157;p7"/>
          <p:cNvSpPr txBox="1"/>
          <p:nvPr/>
        </p:nvSpPr>
        <p:spPr>
          <a:xfrm>
            <a:off x="5742432" y="502920"/>
            <a:ext cx="5806440" cy="457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300" b="1">
                <a:solidFill>
                  <a:srgbClr val="00A4D6"/>
                </a:solidFill>
                <a:latin typeface="Arial"/>
                <a:ea typeface="Arial"/>
                <a:cs typeface="Arial"/>
                <a:sym typeface="Arial"/>
              </a:rPr>
              <a:t>IMPACT OF DONOR SUPPORT</a:t>
            </a:r>
            <a:endParaRPr/>
          </a:p>
        </p:txBody>
      </p:sp>
      <p:sp>
        <p:nvSpPr>
          <p:cNvPr id="158" name="Google Shape;158;p7"/>
          <p:cNvSpPr txBox="1"/>
          <p:nvPr/>
        </p:nvSpPr>
        <p:spPr>
          <a:xfrm>
            <a:off x="5760720" y="960120"/>
            <a:ext cx="5760720" cy="77724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3500" b="1">
                <a:solidFill>
                  <a:srgbClr val="1F4882"/>
                </a:solidFill>
                <a:latin typeface="Play"/>
                <a:ea typeface="Play"/>
                <a:cs typeface="Play"/>
                <a:sym typeface="Play"/>
              </a:rPr>
              <a:t>$14.45 MILLION</a:t>
            </a:r>
            <a:endParaRPr/>
          </a:p>
        </p:txBody>
      </p:sp>
      <p:sp>
        <p:nvSpPr>
          <p:cNvPr id="159" name="Google Shape;159;p7"/>
          <p:cNvSpPr txBox="1"/>
          <p:nvPr/>
        </p:nvSpPr>
        <p:spPr>
          <a:xfrm>
            <a:off x="5760720" y="1664208"/>
            <a:ext cx="5760720" cy="34747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600" b="1">
                <a:solidFill>
                  <a:srgbClr val="576370"/>
                </a:solidFill>
                <a:latin typeface="Arial"/>
                <a:ea typeface="Arial"/>
                <a:cs typeface="Arial"/>
                <a:sym typeface="Arial"/>
              </a:rPr>
              <a:t>Total Raised</a:t>
            </a:r>
            <a:endParaRPr/>
          </a:p>
        </p:txBody>
      </p:sp>
      <p:sp>
        <p:nvSpPr>
          <p:cNvPr id="160" name="Google Shape;160;p7"/>
          <p:cNvSpPr/>
          <p:nvPr/>
        </p:nvSpPr>
        <p:spPr>
          <a:xfrm>
            <a:off x="6053328" y="2075688"/>
            <a:ext cx="5166360" cy="18288"/>
          </a:xfrm>
          <a:prstGeom prst="rect">
            <a:avLst/>
          </a:prstGeom>
          <a:solidFill>
            <a:srgbClr val="D3DEE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61" name="Google Shape;161;p7"/>
          <p:cNvSpPr txBox="1"/>
          <p:nvPr/>
        </p:nvSpPr>
        <p:spPr>
          <a:xfrm>
            <a:off x="5742432" y="2359152"/>
            <a:ext cx="1737360" cy="5029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1F4882"/>
                </a:solidFill>
                <a:latin typeface="Play"/>
                <a:ea typeface="Play"/>
                <a:cs typeface="Play"/>
                <a:sym typeface="Play"/>
              </a:rPr>
              <a:t>5,798</a:t>
            </a:r>
            <a:endParaRPr/>
          </a:p>
        </p:txBody>
      </p:sp>
      <p:sp>
        <p:nvSpPr>
          <p:cNvPr id="162" name="Google Shape;162;p7"/>
          <p:cNvSpPr txBox="1"/>
          <p:nvPr/>
        </p:nvSpPr>
        <p:spPr>
          <a:xfrm>
            <a:off x="5815584" y="2862072"/>
            <a:ext cx="1591056" cy="685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20">
                <a:solidFill>
                  <a:srgbClr val="0F3560"/>
                </a:solidFill>
                <a:latin typeface="Arial"/>
                <a:ea typeface="Arial"/>
                <a:cs typeface="Arial"/>
                <a:sym typeface="Arial"/>
              </a:rPr>
              <a:t>donors</a:t>
            </a:r>
            <a:endParaRPr/>
          </a:p>
        </p:txBody>
      </p:sp>
      <p:sp>
        <p:nvSpPr>
          <p:cNvPr id="163" name="Google Shape;163;p7"/>
          <p:cNvSpPr txBox="1"/>
          <p:nvPr/>
        </p:nvSpPr>
        <p:spPr>
          <a:xfrm>
            <a:off x="7626096" y="2359152"/>
            <a:ext cx="1737360" cy="5029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1F4882"/>
                </a:solidFill>
                <a:latin typeface="Play"/>
                <a:ea typeface="Play"/>
                <a:cs typeface="Play"/>
                <a:sym typeface="Play"/>
              </a:rPr>
              <a:t>$2.18M</a:t>
            </a:r>
            <a:endParaRPr/>
          </a:p>
        </p:txBody>
      </p:sp>
      <p:sp>
        <p:nvSpPr>
          <p:cNvPr id="164" name="Google Shape;164;p7"/>
          <p:cNvSpPr txBox="1"/>
          <p:nvPr/>
        </p:nvSpPr>
        <p:spPr>
          <a:xfrm>
            <a:off x="7699248" y="2862072"/>
            <a:ext cx="1591056" cy="685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20">
                <a:solidFill>
                  <a:srgbClr val="0F3560"/>
                </a:solidFill>
                <a:latin typeface="Arial"/>
                <a:ea typeface="Arial"/>
                <a:cs typeface="Arial"/>
                <a:sym typeface="Arial"/>
              </a:rPr>
              <a:t>raised through</a:t>
            </a:r>
            <a:br>
              <a:rPr lang="en-US" sz="1220">
                <a:solidFill>
                  <a:srgbClr val="0F3560"/>
                </a:solidFill>
                <a:latin typeface="Arial"/>
                <a:ea typeface="Arial"/>
                <a:cs typeface="Arial"/>
                <a:sym typeface="Arial"/>
              </a:rPr>
            </a:br>
            <a:r>
              <a:rPr lang="en-US" sz="1220">
                <a:solidFill>
                  <a:srgbClr val="0F3560"/>
                </a:solidFill>
                <a:latin typeface="Arial"/>
                <a:ea typeface="Arial"/>
                <a:cs typeface="Arial"/>
                <a:sym typeface="Arial"/>
              </a:rPr>
              <a:t>events</a:t>
            </a:r>
            <a:endParaRPr/>
          </a:p>
        </p:txBody>
      </p:sp>
      <p:sp>
        <p:nvSpPr>
          <p:cNvPr id="165" name="Google Shape;165;p7"/>
          <p:cNvSpPr txBox="1"/>
          <p:nvPr/>
        </p:nvSpPr>
        <p:spPr>
          <a:xfrm>
            <a:off x="9509760" y="2359152"/>
            <a:ext cx="1828800" cy="5029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b="1">
                <a:solidFill>
                  <a:srgbClr val="1F4882"/>
                </a:solidFill>
                <a:latin typeface="Play"/>
                <a:ea typeface="Play"/>
                <a:cs typeface="Play"/>
                <a:sym typeface="Play"/>
              </a:rPr>
              <a:t>$3.65M</a:t>
            </a:r>
            <a:endParaRPr/>
          </a:p>
        </p:txBody>
      </p:sp>
      <p:sp>
        <p:nvSpPr>
          <p:cNvPr id="166" name="Google Shape;166;p7"/>
          <p:cNvSpPr txBox="1"/>
          <p:nvPr/>
        </p:nvSpPr>
        <p:spPr>
          <a:xfrm>
            <a:off x="9582912" y="2862072"/>
            <a:ext cx="1682496" cy="685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20">
                <a:solidFill>
                  <a:srgbClr val="0F3560"/>
                </a:solidFill>
                <a:latin typeface="Arial"/>
                <a:ea typeface="Arial"/>
                <a:cs typeface="Arial"/>
                <a:sym typeface="Arial"/>
              </a:rPr>
              <a:t>through Children’s Miracle</a:t>
            </a:r>
            <a:br>
              <a:rPr lang="en-US" sz="1220">
                <a:solidFill>
                  <a:srgbClr val="0F3560"/>
                </a:solidFill>
                <a:latin typeface="Arial"/>
                <a:ea typeface="Arial"/>
                <a:cs typeface="Arial"/>
                <a:sym typeface="Arial"/>
              </a:rPr>
            </a:br>
            <a:r>
              <a:rPr lang="en-US" sz="1220">
                <a:solidFill>
                  <a:srgbClr val="0F3560"/>
                </a:solidFill>
                <a:latin typeface="Arial"/>
                <a:ea typeface="Arial"/>
                <a:cs typeface="Arial"/>
                <a:sym typeface="Arial"/>
              </a:rPr>
              <a:t>Network partners</a:t>
            </a:r>
            <a:endParaRPr/>
          </a:p>
        </p:txBody>
      </p:sp>
      <p:sp>
        <p:nvSpPr>
          <p:cNvPr id="167" name="Google Shape;167;p7"/>
          <p:cNvSpPr txBox="1"/>
          <p:nvPr/>
        </p:nvSpPr>
        <p:spPr>
          <a:xfrm>
            <a:off x="6400800" y="3886200"/>
            <a:ext cx="2057400" cy="5029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1F4882"/>
                </a:solidFill>
                <a:latin typeface="Play"/>
                <a:ea typeface="Play"/>
                <a:cs typeface="Play"/>
                <a:sym typeface="Play"/>
              </a:rPr>
              <a:t>700</a:t>
            </a:r>
            <a:endParaRPr/>
          </a:p>
        </p:txBody>
      </p:sp>
      <p:sp>
        <p:nvSpPr>
          <p:cNvPr id="168" name="Google Shape;168;p7"/>
          <p:cNvSpPr txBox="1"/>
          <p:nvPr/>
        </p:nvSpPr>
        <p:spPr>
          <a:xfrm>
            <a:off x="6473952" y="4389120"/>
            <a:ext cx="1911095" cy="685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20">
                <a:solidFill>
                  <a:srgbClr val="0F3560"/>
                </a:solidFill>
                <a:latin typeface="Arial"/>
                <a:ea typeface="Arial"/>
                <a:cs typeface="Arial"/>
                <a:sym typeface="Arial"/>
              </a:rPr>
              <a:t>patients comforted through the</a:t>
            </a:r>
            <a:br>
              <a:rPr lang="en-US" sz="1220">
                <a:solidFill>
                  <a:srgbClr val="0F3560"/>
                </a:solidFill>
                <a:latin typeface="Arial"/>
                <a:ea typeface="Arial"/>
                <a:cs typeface="Arial"/>
                <a:sym typeface="Arial"/>
              </a:rPr>
            </a:br>
            <a:r>
              <a:rPr lang="en-US" sz="1220">
                <a:solidFill>
                  <a:srgbClr val="0F3560"/>
                </a:solidFill>
                <a:latin typeface="Arial"/>
                <a:ea typeface="Arial"/>
                <a:cs typeface="Arial"/>
                <a:sym typeface="Arial"/>
              </a:rPr>
              <a:t>Facility Dog Program</a:t>
            </a:r>
            <a:endParaRPr/>
          </a:p>
        </p:txBody>
      </p:sp>
      <p:sp>
        <p:nvSpPr>
          <p:cNvPr id="169" name="Google Shape;169;p7"/>
          <p:cNvSpPr txBox="1"/>
          <p:nvPr/>
        </p:nvSpPr>
        <p:spPr>
          <a:xfrm>
            <a:off x="8796528" y="3886200"/>
            <a:ext cx="2240280" cy="5029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a:solidFill>
                  <a:srgbClr val="1F4882"/>
                </a:solidFill>
                <a:latin typeface="Play"/>
                <a:ea typeface="Play"/>
                <a:cs typeface="Play"/>
                <a:sym typeface="Play"/>
              </a:rPr>
              <a:t>73</a:t>
            </a:r>
            <a:endParaRPr/>
          </a:p>
        </p:txBody>
      </p:sp>
      <p:sp>
        <p:nvSpPr>
          <p:cNvPr id="170" name="Google Shape;170;p7"/>
          <p:cNvSpPr txBox="1"/>
          <p:nvPr/>
        </p:nvSpPr>
        <p:spPr>
          <a:xfrm>
            <a:off x="8869680" y="4389120"/>
            <a:ext cx="2093976" cy="685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220">
                <a:solidFill>
                  <a:srgbClr val="0F3560"/>
                </a:solidFill>
                <a:latin typeface="Arial"/>
                <a:ea typeface="Arial"/>
                <a:cs typeface="Arial"/>
                <a:sym typeface="Arial"/>
              </a:rPr>
              <a:t>patients enrolled in philanthropically</a:t>
            </a:r>
            <a:br>
              <a:rPr lang="en-US" sz="1220">
                <a:solidFill>
                  <a:srgbClr val="0F3560"/>
                </a:solidFill>
                <a:latin typeface="Arial"/>
                <a:ea typeface="Arial"/>
                <a:cs typeface="Arial"/>
                <a:sym typeface="Arial"/>
              </a:rPr>
            </a:br>
            <a:r>
              <a:rPr lang="en-US" sz="1220">
                <a:solidFill>
                  <a:srgbClr val="0F3560"/>
                </a:solidFill>
                <a:latin typeface="Arial"/>
                <a:ea typeface="Arial"/>
                <a:cs typeface="Arial"/>
                <a:sym typeface="Arial"/>
              </a:rPr>
              <a:t>funded cancer &amp; blood disorder trials</a:t>
            </a:r>
            <a:endParaRPr/>
          </a:p>
        </p:txBody>
      </p:sp>
      <p:sp>
        <p:nvSpPr>
          <p:cNvPr id="171" name="Google Shape;171;p7"/>
          <p:cNvSpPr txBox="1"/>
          <p:nvPr/>
        </p:nvSpPr>
        <p:spPr>
          <a:xfrm>
            <a:off x="192588" y="5473458"/>
            <a:ext cx="11721479" cy="70788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b="1" dirty="0">
                <a:solidFill>
                  <a:srgbClr val="0F3560"/>
                </a:solidFill>
                <a:latin typeface="Arial"/>
                <a:ea typeface="Arial"/>
                <a:cs typeface="Arial"/>
                <a:sym typeface="Arial"/>
              </a:rPr>
              <a:t>Every gift becomes part of a child’s care.  </a:t>
            </a:r>
            <a:endParaRPr dirty="0"/>
          </a:p>
        </p:txBody>
      </p:sp>
      <p:sp>
        <p:nvSpPr>
          <p:cNvPr id="172" name="Google Shape;172;p7"/>
          <p:cNvSpPr txBox="1"/>
          <p:nvPr/>
        </p:nvSpPr>
        <p:spPr>
          <a:xfrm>
            <a:off x="640080" y="6565392"/>
            <a:ext cx="5486400" cy="14630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rgbClr val="576370"/>
                </a:solidFill>
                <a:latin typeface="Arial"/>
                <a:ea typeface="Arial"/>
                <a:cs typeface="Arial"/>
                <a:sym typeface="Arial"/>
              </a:rPr>
              <a:t>American Legion Auxiliary • Johns Hopkins All Children’s Hospital</a:t>
            </a:r>
            <a:endParaRPr/>
          </a:p>
        </p:txBody>
      </p:sp>
      <p:sp>
        <p:nvSpPr>
          <p:cNvPr id="3" name="TextBox 2">
            <a:extLst>
              <a:ext uri="{FF2B5EF4-FFF2-40B4-BE49-F238E27FC236}">
                <a16:creationId xmlns:a16="http://schemas.microsoft.com/office/drawing/2014/main" id="{687411FF-920E-0DB8-A6D0-029A125FB78E}"/>
              </a:ext>
            </a:extLst>
          </p:cNvPr>
          <p:cNvSpPr txBox="1"/>
          <p:nvPr/>
        </p:nvSpPr>
        <p:spPr>
          <a:xfrm>
            <a:off x="4648867" y="6171075"/>
            <a:ext cx="6100762" cy="707886"/>
          </a:xfrm>
          <a:prstGeom prst="rect">
            <a:avLst/>
          </a:prstGeom>
          <a:noFill/>
        </p:spPr>
        <p:txBody>
          <a:bodyPr wrap="square">
            <a:spAutoFit/>
          </a:bodyPr>
          <a:lstStyle/>
          <a:p>
            <a:r>
              <a:rPr lang="en-US" sz="4000" b="1" dirty="0">
                <a:solidFill>
                  <a:srgbClr val="0F3560"/>
                </a:solidFill>
                <a:latin typeface="Arial"/>
                <a:ea typeface="Arial"/>
                <a:cs typeface="Arial"/>
                <a:sym typeface="Arial"/>
              </a:rPr>
              <a:t>❤️  🤍  💙</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35000">
              <a:srgbClr val="FFFFFF"/>
            </a:gs>
            <a:gs pos="100000">
              <a:srgbClr val="0F9DD4"/>
            </a:gs>
          </a:gsLst>
          <a:path path="circle">
            <a:fillToRect l="50000" t="50000" r="50000" b="50000"/>
          </a:path>
          <a:tileRect/>
        </a:gradFill>
        <a:effectLst/>
      </p:bgPr>
    </p:bg>
    <p:spTree>
      <p:nvGrpSpPr>
        <p:cNvPr id="1" name="Shape 177"/>
        <p:cNvGrpSpPr/>
        <p:nvPr/>
      </p:nvGrpSpPr>
      <p:grpSpPr>
        <a:xfrm>
          <a:off x="0" y="0"/>
          <a:ext cx="0" cy="0"/>
          <a:chOff x="0" y="0"/>
          <a:chExt cx="0" cy="0"/>
        </a:xfrm>
      </p:grpSpPr>
      <p:sp>
        <p:nvSpPr>
          <p:cNvPr id="178" name="Google Shape;178;p9"/>
          <p:cNvSpPr txBox="1"/>
          <p:nvPr/>
        </p:nvSpPr>
        <p:spPr>
          <a:xfrm>
            <a:off x="594360" y="320040"/>
            <a:ext cx="10972800" cy="59436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3000" b="1">
                <a:solidFill>
                  <a:srgbClr val="194078"/>
                </a:solidFill>
                <a:latin typeface="Arial"/>
                <a:ea typeface="Arial"/>
                <a:cs typeface="Arial"/>
                <a:sym typeface="Arial"/>
              </a:rPr>
              <a:t>Where the Auxiliary Can Make a Difference</a:t>
            </a:r>
            <a:endParaRPr/>
          </a:p>
        </p:txBody>
      </p:sp>
      <p:sp>
        <p:nvSpPr>
          <p:cNvPr id="179" name="Google Shape;179;p9"/>
          <p:cNvSpPr/>
          <p:nvPr/>
        </p:nvSpPr>
        <p:spPr>
          <a:xfrm>
            <a:off x="594360" y="960120"/>
            <a:ext cx="1097280" cy="45720"/>
          </a:xfrm>
          <a:prstGeom prst="rect">
            <a:avLst/>
          </a:prstGeom>
          <a:solidFill>
            <a:srgbClr val="C4202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0" name="Google Shape;180;p9"/>
          <p:cNvSpPr txBox="1"/>
          <p:nvPr/>
        </p:nvSpPr>
        <p:spPr>
          <a:xfrm>
            <a:off x="594360" y="1078992"/>
            <a:ext cx="10972800" cy="41148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500" b="0">
                <a:solidFill>
                  <a:srgbClr val="5A5A5A"/>
                </a:solidFill>
                <a:latin typeface="Arial"/>
                <a:ea typeface="Arial"/>
                <a:cs typeface="Arial"/>
                <a:sym typeface="Arial"/>
              </a:rPr>
              <a:t>Philanthropy helps turn excellent care into even greater possibilities.</a:t>
            </a:r>
            <a:endParaRPr/>
          </a:p>
        </p:txBody>
      </p:sp>
      <p:sp>
        <p:nvSpPr>
          <p:cNvPr id="181" name="Google Shape;181;p9"/>
          <p:cNvSpPr txBox="1"/>
          <p:nvPr/>
        </p:nvSpPr>
        <p:spPr>
          <a:xfrm>
            <a:off x="731520" y="1554480"/>
            <a:ext cx="2286000" cy="50292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2300" b="1">
                <a:solidFill>
                  <a:srgbClr val="194078"/>
                </a:solidFill>
                <a:latin typeface="Arial"/>
                <a:ea typeface="Arial"/>
                <a:cs typeface="Arial"/>
                <a:sym typeface="Arial"/>
              </a:rPr>
              <a:t>CARE</a:t>
            </a:r>
            <a:endParaRPr/>
          </a:p>
        </p:txBody>
      </p:sp>
      <p:sp>
        <p:nvSpPr>
          <p:cNvPr id="182" name="Google Shape;182;p9"/>
          <p:cNvSpPr txBox="1"/>
          <p:nvPr/>
        </p:nvSpPr>
        <p:spPr>
          <a:xfrm>
            <a:off x="731520" y="2057400"/>
            <a:ext cx="3108960" cy="100584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700" b="0">
                <a:solidFill>
                  <a:srgbClr val="5A5A5A"/>
                </a:solidFill>
                <a:latin typeface="Arial"/>
                <a:ea typeface="Arial"/>
                <a:cs typeface="Arial"/>
                <a:sym typeface="Arial"/>
              </a:rPr>
              <a:t>Support programs and family-centered needs that reimbursement may not fully cover.</a:t>
            </a:r>
            <a:endParaRPr/>
          </a:p>
        </p:txBody>
      </p:sp>
      <p:sp>
        <p:nvSpPr>
          <p:cNvPr id="183" name="Google Shape;183;p9"/>
          <p:cNvSpPr txBox="1"/>
          <p:nvPr/>
        </p:nvSpPr>
        <p:spPr>
          <a:xfrm>
            <a:off x="4297680" y="1554480"/>
            <a:ext cx="2468880" cy="50292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2300" b="1">
                <a:solidFill>
                  <a:srgbClr val="194078"/>
                </a:solidFill>
                <a:latin typeface="Arial"/>
                <a:ea typeface="Arial"/>
                <a:cs typeface="Arial"/>
                <a:sym typeface="Arial"/>
              </a:rPr>
              <a:t>INNOVATION</a:t>
            </a:r>
            <a:endParaRPr/>
          </a:p>
        </p:txBody>
      </p:sp>
      <p:sp>
        <p:nvSpPr>
          <p:cNvPr id="184" name="Google Shape;184;p9"/>
          <p:cNvSpPr txBox="1"/>
          <p:nvPr/>
        </p:nvSpPr>
        <p:spPr>
          <a:xfrm>
            <a:off x="4297680" y="2057400"/>
            <a:ext cx="3108960" cy="100584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700" b="0">
                <a:solidFill>
                  <a:srgbClr val="5A5A5A"/>
                </a:solidFill>
                <a:latin typeface="Arial"/>
                <a:ea typeface="Arial"/>
                <a:cs typeface="Arial"/>
                <a:sym typeface="Arial"/>
              </a:rPr>
              <a:t>Help advance research, technology and treatments for children.</a:t>
            </a:r>
            <a:endParaRPr/>
          </a:p>
        </p:txBody>
      </p:sp>
      <p:sp>
        <p:nvSpPr>
          <p:cNvPr id="185" name="Google Shape;185;p9"/>
          <p:cNvSpPr txBox="1"/>
          <p:nvPr/>
        </p:nvSpPr>
        <p:spPr>
          <a:xfrm>
            <a:off x="7863840" y="1554480"/>
            <a:ext cx="2286000" cy="50292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2300" b="1">
                <a:solidFill>
                  <a:srgbClr val="194078"/>
                </a:solidFill>
                <a:latin typeface="Arial"/>
                <a:ea typeface="Arial"/>
                <a:cs typeface="Arial"/>
                <a:sym typeface="Arial"/>
              </a:rPr>
              <a:t>ACCESS</a:t>
            </a:r>
            <a:endParaRPr/>
          </a:p>
        </p:txBody>
      </p:sp>
      <p:sp>
        <p:nvSpPr>
          <p:cNvPr id="186" name="Google Shape;186;p9"/>
          <p:cNvSpPr txBox="1"/>
          <p:nvPr/>
        </p:nvSpPr>
        <p:spPr>
          <a:xfrm>
            <a:off x="7863840" y="2057400"/>
            <a:ext cx="3108960" cy="100584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700" b="0">
                <a:solidFill>
                  <a:srgbClr val="5A5A5A"/>
                </a:solidFill>
                <a:latin typeface="Arial"/>
                <a:ea typeface="Arial"/>
                <a:cs typeface="Arial"/>
                <a:sym typeface="Arial"/>
              </a:rPr>
              <a:t>Help bring specialized pediatric care closer to more families.</a:t>
            </a:r>
            <a:endParaRPr/>
          </a:p>
        </p:txBody>
      </p:sp>
      <p:sp>
        <p:nvSpPr>
          <p:cNvPr id="187" name="Google Shape;187;p9"/>
          <p:cNvSpPr txBox="1"/>
          <p:nvPr/>
        </p:nvSpPr>
        <p:spPr>
          <a:xfrm>
            <a:off x="1649437" y="5804975"/>
            <a:ext cx="10424160" cy="50292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2100" b="1">
                <a:solidFill>
                  <a:srgbClr val="C4202F"/>
                </a:solidFill>
                <a:latin typeface="Arial"/>
                <a:ea typeface="Arial"/>
                <a:cs typeface="Arial"/>
                <a:sym typeface="Arial"/>
              </a:rPr>
              <a:t>There are many ways to help—and every Unit can find a way that fits.</a:t>
            </a:r>
            <a:endParaRPr/>
          </a:p>
        </p:txBody>
      </p:sp>
      <p:sp>
        <p:nvSpPr>
          <p:cNvPr id="188" name="Google Shape;188;p9"/>
          <p:cNvSpPr txBox="1"/>
          <p:nvPr/>
        </p:nvSpPr>
        <p:spPr>
          <a:xfrm>
            <a:off x="594360" y="6446520"/>
            <a:ext cx="10972800" cy="2286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000" b="0">
                <a:solidFill>
                  <a:srgbClr val="5A5A5A"/>
                </a:solidFill>
                <a:latin typeface="Arial"/>
                <a:ea typeface="Arial"/>
                <a:cs typeface="Arial"/>
                <a:sym typeface="Arial"/>
              </a:rPr>
              <a:t>American Legion Auxiliary • Johns Hopkins All Children’s Hospital</a:t>
            </a:r>
            <a:endParaRPr/>
          </a:p>
        </p:txBody>
      </p:sp>
      <p:pic>
        <p:nvPicPr>
          <p:cNvPr id="189" name="Google Shape;189;p9"/>
          <p:cNvPicPr preferRelativeResize="0"/>
          <p:nvPr/>
        </p:nvPicPr>
        <p:blipFill rotWithShape="1">
          <a:blip r:embed="rId3">
            <a:alphaModFix/>
          </a:blip>
          <a:srcRect/>
          <a:stretch/>
        </p:blipFill>
        <p:spPr>
          <a:xfrm>
            <a:off x="662181" y="3270504"/>
            <a:ext cx="3081528" cy="2311146"/>
          </a:xfrm>
          <a:prstGeom prst="rect">
            <a:avLst/>
          </a:prstGeom>
          <a:noFill/>
          <a:ln>
            <a:noFill/>
          </a:ln>
        </p:spPr>
      </p:pic>
      <p:pic>
        <p:nvPicPr>
          <p:cNvPr id="190" name="Google Shape;190;p9"/>
          <p:cNvPicPr preferRelativeResize="0"/>
          <p:nvPr/>
        </p:nvPicPr>
        <p:blipFill rotWithShape="1">
          <a:blip r:embed="rId4">
            <a:alphaModFix/>
          </a:blip>
          <a:srcRect t="21466" r="12034" b="16655"/>
          <a:stretch/>
        </p:blipFill>
        <p:spPr>
          <a:xfrm>
            <a:off x="4229101" y="3270504"/>
            <a:ext cx="3504950" cy="2201828"/>
          </a:xfrm>
          <a:prstGeom prst="rect">
            <a:avLst/>
          </a:prstGeom>
          <a:noFill/>
          <a:ln>
            <a:noFill/>
          </a:ln>
        </p:spPr>
      </p:pic>
      <p:pic>
        <p:nvPicPr>
          <p:cNvPr id="191" name="Google Shape;191;p9"/>
          <p:cNvPicPr preferRelativeResize="0"/>
          <p:nvPr/>
        </p:nvPicPr>
        <p:blipFill rotWithShape="1">
          <a:blip r:embed="rId5">
            <a:alphaModFix/>
          </a:blip>
          <a:srcRect/>
          <a:stretch/>
        </p:blipFill>
        <p:spPr>
          <a:xfrm>
            <a:off x="7962900" y="3257550"/>
            <a:ext cx="3009900" cy="23241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96"/>
        <p:cNvGrpSpPr/>
        <p:nvPr/>
      </p:nvGrpSpPr>
      <p:grpSpPr>
        <a:xfrm>
          <a:off x="0" y="0"/>
          <a:ext cx="0" cy="0"/>
          <a:chOff x="0" y="0"/>
          <a:chExt cx="0" cy="0"/>
        </a:xfrm>
      </p:grpSpPr>
      <p:sp useBgFill="1">
        <p:nvSpPr>
          <p:cNvPr id="210" name="Rectangle 20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Rectangle 2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4" name="Rectangle 2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Rectangle 2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8" name="Freeform: Shape 2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8" name="Google Shape;198;p10"/>
          <p:cNvSpPr txBox="1"/>
          <p:nvPr/>
        </p:nvSpPr>
        <p:spPr>
          <a:xfrm>
            <a:off x="53687" y="2699581"/>
            <a:ext cx="4038604" cy="3071906"/>
          </a:xfrm>
          <a:prstGeom prst="rect">
            <a:avLst/>
          </a:prstGeom>
        </p:spPr>
        <p:txBody>
          <a:bodyPr spcFirstLastPara="1" vert="horz" lIns="91440" tIns="45720" rIns="91440" bIns="45720" rtlCol="0" anchor="t" anchorCtr="0">
            <a:normAutofit/>
          </a:bodyPr>
          <a:lstStyle/>
          <a:p>
            <a:pPr marL="0" marR="0" lvl="0" indent="0">
              <a:lnSpc>
                <a:spcPct val="90000"/>
              </a:lnSpc>
              <a:spcBef>
                <a:spcPct val="0"/>
              </a:spcBef>
              <a:spcAft>
                <a:spcPts val="600"/>
              </a:spcAft>
            </a:pPr>
            <a:r>
              <a:rPr lang="en-US" sz="4000" kern="1200" dirty="0">
                <a:solidFill>
                  <a:srgbClr val="FFFFFF"/>
                </a:solidFill>
                <a:latin typeface="+mj-lt"/>
                <a:ea typeface="+mj-ea"/>
                <a:cs typeface="+mj-cs"/>
              </a:rPr>
              <a:t>Shenanigans With a Purpose!     </a:t>
            </a:r>
          </a:p>
        </p:txBody>
      </p:sp>
      <p:pic>
        <p:nvPicPr>
          <p:cNvPr id="197" name="Google Shape;197;p10"/>
          <p:cNvPicPr preferRelativeResize="0"/>
          <p:nvPr/>
        </p:nvPicPr>
        <p:blipFill rotWithShape="1">
          <a:blip r:embed="rId3"/>
          <a:srcRect t="184" r="-2" b="1746"/>
          <a:stretch>
            <a:fillRect/>
          </a:stretch>
        </p:blipFill>
        <p:spPr>
          <a:xfrm>
            <a:off x="4502428" y="1391732"/>
            <a:ext cx="7225748" cy="4074536"/>
          </a:xfrm>
          <a:prstGeom prst="rect">
            <a:avLst/>
          </a:prstGeom>
          <a:noFill/>
        </p:spPr>
      </p:pic>
      <p:sp>
        <p:nvSpPr>
          <p:cNvPr id="3" name="TextBox 2">
            <a:extLst>
              <a:ext uri="{FF2B5EF4-FFF2-40B4-BE49-F238E27FC236}">
                <a16:creationId xmlns:a16="http://schemas.microsoft.com/office/drawing/2014/main" id="{3A7E0E37-E471-5EA7-3BFE-A34083DBE184}"/>
              </a:ext>
            </a:extLst>
          </p:cNvPr>
          <p:cNvSpPr txBox="1"/>
          <p:nvPr/>
        </p:nvSpPr>
        <p:spPr>
          <a:xfrm>
            <a:off x="751395" y="1215784"/>
            <a:ext cx="2643188" cy="923330"/>
          </a:xfrm>
          <a:prstGeom prst="rect">
            <a:avLst/>
          </a:prstGeom>
          <a:noFill/>
        </p:spPr>
        <p:txBody>
          <a:bodyPr wrap="square" rtlCol="0">
            <a:spAutoFit/>
          </a:bodyPr>
          <a:lstStyle/>
          <a:p>
            <a:r>
              <a:rPr lang="en-US" sz="5400" kern="1200" dirty="0">
                <a:solidFill>
                  <a:srgbClr val="FFFFFF"/>
                </a:solidFill>
              </a:rPr>
              <a:t>❤️🤍💙</a:t>
            </a:r>
            <a:endParaRPr lang="en-US" sz="5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35000">
              <a:srgbClr val="FFFFFF"/>
            </a:gs>
            <a:gs pos="100000">
              <a:srgbClr val="0F9DD4"/>
            </a:gs>
          </a:gsLst>
          <a:path path="circle">
            <a:fillToRect l="50000" t="50000" r="50000" b="50000"/>
          </a:path>
          <a:tileRect/>
        </a:gradFill>
        <a:effectLst/>
      </p:bgPr>
    </p:bg>
    <p:spTree>
      <p:nvGrpSpPr>
        <p:cNvPr id="1" name="Shape 203"/>
        <p:cNvGrpSpPr/>
        <p:nvPr/>
      </p:nvGrpSpPr>
      <p:grpSpPr>
        <a:xfrm>
          <a:off x="0" y="0"/>
          <a:ext cx="0" cy="0"/>
          <a:chOff x="0" y="0"/>
          <a:chExt cx="0" cy="0"/>
        </a:xfrm>
      </p:grpSpPr>
      <p:pic>
        <p:nvPicPr>
          <p:cNvPr id="204" name="Google Shape;204;p11"/>
          <p:cNvPicPr preferRelativeResize="0"/>
          <p:nvPr/>
        </p:nvPicPr>
        <p:blipFill rotWithShape="1">
          <a:blip r:embed="rId3">
            <a:alphaModFix/>
          </a:blip>
          <a:srcRect/>
          <a:stretch/>
        </p:blipFill>
        <p:spPr>
          <a:xfrm>
            <a:off x="481127" y="723299"/>
            <a:ext cx="3227946" cy="3227926"/>
          </a:xfrm>
          <a:prstGeom prst="rect">
            <a:avLst/>
          </a:prstGeom>
          <a:noFill/>
          <a:ln>
            <a:noFill/>
          </a:ln>
        </p:spPr>
      </p:pic>
      <p:pic>
        <p:nvPicPr>
          <p:cNvPr id="205" name="Google Shape;205;p11"/>
          <p:cNvPicPr preferRelativeResize="0"/>
          <p:nvPr/>
        </p:nvPicPr>
        <p:blipFill rotWithShape="1">
          <a:blip r:embed="rId4">
            <a:alphaModFix/>
          </a:blip>
          <a:srcRect/>
          <a:stretch/>
        </p:blipFill>
        <p:spPr>
          <a:xfrm>
            <a:off x="5267194" y="916020"/>
            <a:ext cx="1657612" cy="1657612"/>
          </a:xfrm>
          <a:prstGeom prst="rect">
            <a:avLst/>
          </a:prstGeom>
          <a:noFill/>
          <a:ln>
            <a:noFill/>
          </a:ln>
        </p:spPr>
      </p:pic>
      <p:pic>
        <p:nvPicPr>
          <p:cNvPr id="206" name="Google Shape;206;p11"/>
          <p:cNvPicPr preferRelativeResize="0"/>
          <p:nvPr/>
        </p:nvPicPr>
        <p:blipFill rotWithShape="1">
          <a:blip r:embed="rId5">
            <a:alphaModFix/>
          </a:blip>
          <a:srcRect/>
          <a:stretch/>
        </p:blipFill>
        <p:spPr>
          <a:xfrm>
            <a:off x="5200661" y="2766359"/>
            <a:ext cx="1799368" cy="1799368"/>
          </a:xfrm>
          <a:prstGeom prst="rect">
            <a:avLst/>
          </a:prstGeom>
          <a:noFill/>
          <a:ln>
            <a:noFill/>
          </a:ln>
        </p:spPr>
      </p:pic>
      <p:pic>
        <p:nvPicPr>
          <p:cNvPr id="207" name="Google Shape;207;p11"/>
          <p:cNvPicPr preferRelativeResize="0"/>
          <p:nvPr/>
        </p:nvPicPr>
        <p:blipFill rotWithShape="1">
          <a:blip r:embed="rId6">
            <a:alphaModFix/>
          </a:blip>
          <a:srcRect/>
          <a:stretch/>
        </p:blipFill>
        <p:spPr>
          <a:xfrm>
            <a:off x="481126" y="5058658"/>
            <a:ext cx="1448019" cy="1448019"/>
          </a:xfrm>
          <a:prstGeom prst="rect">
            <a:avLst/>
          </a:prstGeom>
          <a:noFill/>
          <a:ln>
            <a:noFill/>
          </a:ln>
        </p:spPr>
      </p:pic>
      <p:pic>
        <p:nvPicPr>
          <p:cNvPr id="208" name="Google Shape;208;p11"/>
          <p:cNvPicPr preferRelativeResize="0"/>
          <p:nvPr/>
        </p:nvPicPr>
        <p:blipFill rotWithShape="1">
          <a:blip r:embed="rId7">
            <a:alphaModFix/>
          </a:blip>
          <a:srcRect/>
          <a:stretch/>
        </p:blipFill>
        <p:spPr>
          <a:xfrm>
            <a:off x="2761761" y="5058646"/>
            <a:ext cx="1448025" cy="1448025"/>
          </a:xfrm>
          <a:prstGeom prst="rect">
            <a:avLst/>
          </a:prstGeom>
          <a:noFill/>
          <a:ln>
            <a:noFill/>
          </a:ln>
        </p:spPr>
      </p:pic>
      <p:pic>
        <p:nvPicPr>
          <p:cNvPr id="209" name="Google Shape;209;p11"/>
          <p:cNvPicPr preferRelativeResize="0"/>
          <p:nvPr/>
        </p:nvPicPr>
        <p:blipFill rotWithShape="1">
          <a:blip r:embed="rId8">
            <a:alphaModFix/>
          </a:blip>
          <a:srcRect/>
          <a:stretch/>
        </p:blipFill>
        <p:spPr>
          <a:xfrm>
            <a:off x="5376542" y="5058849"/>
            <a:ext cx="1447627" cy="1447627"/>
          </a:xfrm>
          <a:prstGeom prst="rect">
            <a:avLst/>
          </a:prstGeom>
          <a:noFill/>
          <a:ln>
            <a:noFill/>
          </a:ln>
        </p:spPr>
      </p:pic>
      <p:sp>
        <p:nvSpPr>
          <p:cNvPr id="210" name="Google Shape;210;p11"/>
          <p:cNvSpPr txBox="1"/>
          <p:nvPr/>
        </p:nvSpPr>
        <p:spPr>
          <a:xfrm>
            <a:off x="7049325" y="2151825"/>
            <a:ext cx="4852200" cy="17994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US" sz="4400" b="1">
                <a:solidFill>
                  <a:schemeClr val="dk1"/>
                </a:solidFill>
                <a:latin typeface="Arial"/>
                <a:ea typeface="Arial"/>
                <a:cs typeface="Arial"/>
                <a:sym typeface="Arial"/>
              </a:rPr>
              <a:t>Your Unit. </a:t>
            </a:r>
            <a:endParaRPr/>
          </a:p>
          <a:p>
            <a:pPr marL="0" marR="0" lvl="0" indent="0" algn="l" rtl="0">
              <a:lnSpc>
                <a:spcPct val="90000"/>
              </a:lnSpc>
              <a:spcBef>
                <a:spcPts val="600"/>
              </a:spcBef>
              <a:spcAft>
                <a:spcPts val="0"/>
              </a:spcAft>
              <a:buNone/>
            </a:pPr>
            <a:r>
              <a:rPr lang="en-US" sz="4400" b="1">
                <a:solidFill>
                  <a:schemeClr val="dk1"/>
                </a:solidFill>
                <a:latin typeface="Arial"/>
                <a:ea typeface="Arial"/>
                <a:cs typeface="Arial"/>
                <a:sym typeface="Arial"/>
              </a:rPr>
              <a:t>Your Talents. </a:t>
            </a:r>
            <a:endParaRPr/>
          </a:p>
          <a:p>
            <a:pPr marL="0" marR="0" lvl="0" indent="0" algn="l" rtl="0">
              <a:lnSpc>
                <a:spcPct val="90000"/>
              </a:lnSpc>
              <a:spcBef>
                <a:spcPts val="600"/>
              </a:spcBef>
              <a:spcAft>
                <a:spcPts val="0"/>
              </a:spcAft>
              <a:buNone/>
            </a:pPr>
            <a:r>
              <a:rPr lang="en-US" sz="4400" b="1">
                <a:solidFill>
                  <a:schemeClr val="dk1"/>
                </a:solidFill>
                <a:latin typeface="Arial"/>
                <a:ea typeface="Arial"/>
                <a:cs typeface="Arial"/>
                <a:sym typeface="Arial"/>
              </a:rPr>
              <a:t>Your Community. </a:t>
            </a:r>
            <a:endParaRPr/>
          </a:p>
          <a:p>
            <a:pPr marL="0" marR="0" lvl="0" indent="0" algn="l" rtl="0">
              <a:lnSpc>
                <a:spcPct val="90000"/>
              </a:lnSpc>
              <a:spcBef>
                <a:spcPts val="600"/>
              </a:spcBef>
              <a:spcAft>
                <a:spcPts val="0"/>
              </a:spcAft>
              <a:buNone/>
            </a:pPr>
            <a:r>
              <a:rPr lang="en-US" sz="4400" b="1">
                <a:solidFill>
                  <a:schemeClr val="dk1"/>
                </a:solidFill>
                <a:latin typeface="Arial"/>
                <a:ea typeface="Arial"/>
                <a:cs typeface="Arial"/>
                <a:sym typeface="Arial"/>
              </a:rPr>
              <a:t>Your Fundraiser.</a:t>
            </a:r>
            <a:endParaRPr sz="4000">
              <a:solidFill>
                <a:schemeClr val="dk1"/>
              </a:solidFill>
              <a:latin typeface="Arial"/>
              <a:ea typeface="Arial"/>
              <a:cs typeface="Arial"/>
              <a:sym typeface="Arial"/>
            </a:endParaRPr>
          </a:p>
        </p:txBody>
      </p:sp>
      <p:pic>
        <p:nvPicPr>
          <p:cNvPr id="211" name="Google Shape;211;p11"/>
          <p:cNvPicPr preferRelativeResize="0"/>
          <p:nvPr/>
        </p:nvPicPr>
        <p:blipFill rotWithShape="1">
          <a:blip r:embed="rId9">
            <a:alphaModFix/>
          </a:blip>
          <a:srcRect/>
          <a:stretch/>
        </p:blipFill>
        <p:spPr>
          <a:xfrm>
            <a:off x="10271547" y="5058644"/>
            <a:ext cx="1799374" cy="1799355"/>
          </a:xfrm>
          <a:prstGeom prst="rect">
            <a:avLst/>
          </a:prstGeom>
          <a:noFill/>
          <a:ln>
            <a:noFill/>
          </a:ln>
        </p:spPr>
      </p:pic>
      <p:sp>
        <p:nvSpPr>
          <p:cNvPr id="212" name="Google Shape;212;p11"/>
          <p:cNvSpPr txBox="1"/>
          <p:nvPr/>
        </p:nvSpPr>
        <p:spPr>
          <a:xfrm>
            <a:off x="3091350" y="0"/>
            <a:ext cx="6009300" cy="723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500" b="1" i="1" dirty="0"/>
              <a:t>Choose Your Shenanigans!</a:t>
            </a:r>
            <a:endParaRPr sz="3500" b="1" i="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35000">
              <a:srgbClr val="FFFFFF"/>
            </a:gs>
            <a:gs pos="100000">
              <a:srgbClr val="0F9DD4"/>
            </a:gs>
          </a:gsLst>
          <a:path path="circle">
            <a:fillToRect l="50000" t="50000" r="50000" b="50000"/>
          </a:path>
          <a:tileRect/>
        </a:gradFill>
        <a:effectLst/>
      </p:bgPr>
    </p:bg>
    <p:spTree>
      <p:nvGrpSpPr>
        <p:cNvPr id="1" name="Shape 216"/>
        <p:cNvGrpSpPr/>
        <p:nvPr/>
      </p:nvGrpSpPr>
      <p:grpSpPr>
        <a:xfrm>
          <a:off x="0" y="0"/>
          <a:ext cx="0" cy="0"/>
          <a:chOff x="0" y="0"/>
          <a:chExt cx="0" cy="0"/>
        </a:xfrm>
      </p:grpSpPr>
      <p:sp>
        <p:nvSpPr>
          <p:cNvPr id="217" name="Google Shape;217;p12"/>
          <p:cNvSpPr txBox="1"/>
          <p:nvPr/>
        </p:nvSpPr>
        <p:spPr>
          <a:xfrm>
            <a:off x="594360" y="320040"/>
            <a:ext cx="10972800" cy="59436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3000" b="1">
                <a:solidFill>
                  <a:srgbClr val="194078"/>
                </a:solidFill>
                <a:latin typeface="Arial"/>
                <a:ea typeface="Arial"/>
                <a:cs typeface="Arial"/>
                <a:sym typeface="Arial"/>
              </a:rPr>
              <a:t>Compassion in Action</a:t>
            </a:r>
            <a:endParaRPr/>
          </a:p>
        </p:txBody>
      </p:sp>
      <p:sp>
        <p:nvSpPr>
          <p:cNvPr id="218" name="Google Shape;218;p12"/>
          <p:cNvSpPr/>
          <p:nvPr/>
        </p:nvSpPr>
        <p:spPr>
          <a:xfrm>
            <a:off x="594360" y="960120"/>
            <a:ext cx="1097280" cy="45720"/>
          </a:xfrm>
          <a:prstGeom prst="rect">
            <a:avLst/>
          </a:prstGeom>
          <a:solidFill>
            <a:srgbClr val="C4202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19" name="Google Shape;219;p12"/>
          <p:cNvSpPr txBox="1"/>
          <p:nvPr/>
        </p:nvSpPr>
        <p:spPr>
          <a:xfrm>
            <a:off x="481819" y="1533144"/>
            <a:ext cx="2176975" cy="78483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500" b="0">
                <a:solidFill>
                  <a:srgbClr val="5A5A5A"/>
                </a:solidFill>
                <a:latin typeface="Arial"/>
                <a:ea typeface="Arial"/>
                <a:cs typeface="Arial"/>
                <a:sym typeface="Arial"/>
              </a:rPr>
              <a:t>Recognition for Units that choose to support the 2026–2027 effort.</a:t>
            </a:r>
            <a:endParaRPr/>
          </a:p>
        </p:txBody>
      </p:sp>
      <p:sp>
        <p:nvSpPr>
          <p:cNvPr id="220" name="Google Shape;220;p12"/>
          <p:cNvSpPr txBox="1"/>
          <p:nvPr/>
        </p:nvSpPr>
        <p:spPr>
          <a:xfrm>
            <a:off x="369277" y="6102096"/>
            <a:ext cx="10789920" cy="548640"/>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2400" b="1">
                <a:solidFill>
                  <a:srgbClr val="C4202F"/>
                </a:solidFill>
                <a:latin typeface="Arial"/>
                <a:ea typeface="Arial"/>
                <a:cs typeface="Arial"/>
                <a:sym typeface="Arial"/>
              </a:rPr>
              <a:t>Choose what fits your Unit. Every act of compassion matters.</a:t>
            </a:r>
            <a:endParaRPr/>
          </a:p>
        </p:txBody>
      </p:sp>
      <p:sp>
        <p:nvSpPr>
          <p:cNvPr id="221" name="Google Shape;221;p12"/>
          <p:cNvSpPr txBox="1"/>
          <p:nvPr/>
        </p:nvSpPr>
        <p:spPr>
          <a:xfrm>
            <a:off x="186397" y="6629400"/>
            <a:ext cx="10972800" cy="2286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1000" b="0">
                <a:solidFill>
                  <a:srgbClr val="5A5A5A"/>
                </a:solidFill>
                <a:latin typeface="Arial"/>
                <a:ea typeface="Arial"/>
                <a:cs typeface="Arial"/>
                <a:sym typeface="Arial"/>
              </a:rPr>
              <a:t>American Legion Auxiliary • Johns Hopkins All Children’s Hospital</a:t>
            </a:r>
            <a:endParaRPr/>
          </a:p>
        </p:txBody>
      </p:sp>
      <p:pic>
        <p:nvPicPr>
          <p:cNvPr id="222" name="Google Shape;222;p12"/>
          <p:cNvPicPr preferRelativeResize="0"/>
          <p:nvPr/>
        </p:nvPicPr>
        <p:blipFill rotWithShape="1">
          <a:blip r:embed="rId3">
            <a:alphaModFix/>
          </a:blip>
          <a:srcRect/>
          <a:stretch/>
        </p:blipFill>
        <p:spPr>
          <a:xfrm>
            <a:off x="4080601" y="1005858"/>
            <a:ext cx="7772402" cy="5181601"/>
          </a:xfrm>
          <a:prstGeom prst="rect">
            <a:avLst/>
          </a:prstGeom>
          <a:noFill/>
          <a:ln>
            <a:noFill/>
          </a:ln>
        </p:spPr>
      </p:pic>
      <p:sp>
        <p:nvSpPr>
          <p:cNvPr id="223" name="Google Shape;223;p12"/>
          <p:cNvSpPr txBox="1"/>
          <p:nvPr/>
        </p:nvSpPr>
        <p:spPr>
          <a:xfrm>
            <a:off x="361774" y="3429000"/>
            <a:ext cx="3161714" cy="1477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Arial"/>
                <a:ea typeface="Arial"/>
                <a:cs typeface="Arial"/>
                <a:sym typeface="Arial"/>
              </a:rPr>
              <a:t>****WORKING TOWARDS A WAY TO RECOGNIZE ALL UNITS THAT GIVE TO JHACH. NOT JUST THE ONES THAT GO THROUGH DEPARTMENT REMITTANCE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pic>
        <p:nvPicPr>
          <p:cNvPr id="229" name="Google Shape;229;g3fbb537f70f_0_23" title="ronaldmc donals house challenge.png"/>
          <p:cNvPicPr preferRelativeResize="0"/>
          <p:nvPr/>
        </p:nvPicPr>
        <p:blipFill>
          <a:blip r:embed="rId3">
            <a:alphaModFix/>
          </a:blip>
          <a:stretch>
            <a:fillRect/>
          </a:stretch>
        </p:blipFill>
        <p:spPr>
          <a:xfrm>
            <a:off x="152400" y="0"/>
            <a:ext cx="11887198" cy="676352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51C5575-137D-08FF-3349-CD0AAEEF6A3C}"/>
              </a:ext>
            </a:extLst>
          </p:cNvPr>
          <p:cNvPicPr>
            <a:picLocks noChangeAspect="1"/>
          </p:cNvPicPr>
          <p:nvPr/>
        </p:nvPicPr>
        <p:blipFill>
          <a:blip r:embed="rId3"/>
          <a:stretch>
            <a:fillRect/>
          </a:stretch>
        </p:blipFill>
        <p:spPr>
          <a:xfrm>
            <a:off x="409004" y="200025"/>
            <a:ext cx="4858892" cy="6215062"/>
          </a:xfrm>
          <a:prstGeom prst="rect">
            <a:avLst/>
          </a:prstGeom>
        </p:spPr>
      </p:pic>
      <p:sp>
        <p:nvSpPr>
          <p:cNvPr id="6" name="TextBox 5">
            <a:extLst>
              <a:ext uri="{FF2B5EF4-FFF2-40B4-BE49-F238E27FC236}">
                <a16:creationId xmlns:a16="http://schemas.microsoft.com/office/drawing/2014/main" id="{FD15C6FE-E5DB-A830-B7A1-B9DCCBCEF0C3}"/>
              </a:ext>
            </a:extLst>
          </p:cNvPr>
          <p:cNvSpPr txBox="1"/>
          <p:nvPr/>
        </p:nvSpPr>
        <p:spPr>
          <a:xfrm>
            <a:off x="6095617" y="571500"/>
            <a:ext cx="5577271" cy="5509200"/>
          </a:xfrm>
          <a:prstGeom prst="rect">
            <a:avLst/>
          </a:prstGeom>
          <a:noFill/>
        </p:spPr>
        <p:txBody>
          <a:bodyPr wrap="square" rtlCol="0">
            <a:spAutoFit/>
          </a:bodyPr>
          <a:lstStyle/>
          <a:p>
            <a:r>
              <a:rPr lang="en-US" sz="4400" dirty="0">
                <a:solidFill>
                  <a:schemeClr val="bg1"/>
                </a:solidFill>
              </a:rPr>
              <a:t>From bake sales to major events—every dollar matters.</a:t>
            </a:r>
            <a:br>
              <a:rPr lang="en-US" sz="4400" dirty="0">
                <a:solidFill>
                  <a:schemeClr val="bg1"/>
                </a:solidFill>
              </a:rPr>
            </a:br>
            <a:r>
              <a:rPr lang="en-US" sz="4400" dirty="0">
                <a:solidFill>
                  <a:schemeClr val="bg1"/>
                </a:solidFill>
              </a:rPr>
              <a:t>If you’d like JHACH resources, recognition, or participation, connect with us early.</a:t>
            </a:r>
          </a:p>
        </p:txBody>
      </p:sp>
    </p:spTree>
    <p:extLst>
      <p:ext uri="{BB962C8B-B14F-4D97-AF65-F5344CB8AC3E}">
        <p14:creationId xmlns:p14="http://schemas.microsoft.com/office/powerpoint/2010/main" val="2616385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35000">
              <a:srgbClr val="FFFFFF"/>
            </a:gs>
            <a:gs pos="100000">
              <a:srgbClr val="0F9DD4"/>
            </a:gs>
          </a:gsLst>
          <a:path path="circle">
            <a:fillToRect l="50000" t="50000" r="50000" b="50000"/>
          </a:path>
          <a:tileRect/>
        </a:gradFill>
        <a:effectLst/>
      </p:bgPr>
    </p:bg>
    <p:spTree>
      <p:nvGrpSpPr>
        <p:cNvPr id="1" name="Shape 234"/>
        <p:cNvGrpSpPr/>
        <p:nvPr/>
      </p:nvGrpSpPr>
      <p:grpSpPr>
        <a:xfrm>
          <a:off x="0" y="0"/>
          <a:ext cx="0" cy="0"/>
          <a:chOff x="0" y="0"/>
          <a:chExt cx="0" cy="0"/>
        </a:xfrm>
      </p:grpSpPr>
      <p:sp>
        <p:nvSpPr>
          <p:cNvPr id="235" name="Google Shape;235;p14"/>
          <p:cNvSpPr txBox="1"/>
          <p:nvPr/>
        </p:nvSpPr>
        <p:spPr>
          <a:xfrm>
            <a:off x="771428" y="385862"/>
            <a:ext cx="10887075" cy="646331"/>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3600" b="1">
                <a:solidFill>
                  <a:srgbClr val="C4202F"/>
                </a:solidFill>
                <a:latin typeface="Arial"/>
                <a:ea typeface="Arial"/>
                <a:cs typeface="Arial"/>
                <a:sym typeface="Arial"/>
              </a:rPr>
              <a:t>The full story can be brought to your Unit or District</a:t>
            </a:r>
            <a:endParaRPr sz="4000" b="1">
              <a:solidFill>
                <a:srgbClr val="C4202F"/>
              </a:solidFill>
              <a:latin typeface="Arial"/>
              <a:ea typeface="Arial"/>
              <a:cs typeface="Arial"/>
              <a:sym typeface="Arial"/>
            </a:endParaRPr>
          </a:p>
        </p:txBody>
      </p:sp>
      <p:sp>
        <p:nvSpPr>
          <p:cNvPr id="236" name="Google Shape;236;p14"/>
          <p:cNvSpPr txBox="1"/>
          <p:nvPr/>
        </p:nvSpPr>
        <p:spPr>
          <a:xfrm>
            <a:off x="358814" y="1372182"/>
            <a:ext cx="7296151" cy="1938992"/>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r>
              <a:rPr lang="en-US" sz="4000" b="0" dirty="0">
                <a:solidFill>
                  <a:srgbClr val="5A5A5A"/>
                </a:solidFill>
                <a:latin typeface="Arial"/>
                <a:ea typeface="Arial"/>
                <a:cs typeface="Arial"/>
                <a:sym typeface="Arial"/>
              </a:rPr>
              <a:t>• In person</a:t>
            </a:r>
            <a:br>
              <a:rPr lang="en-US" sz="4000" b="0" dirty="0">
                <a:solidFill>
                  <a:srgbClr val="5A5A5A"/>
                </a:solidFill>
                <a:latin typeface="Arial"/>
                <a:ea typeface="Arial"/>
                <a:cs typeface="Arial"/>
                <a:sym typeface="Arial"/>
              </a:rPr>
            </a:br>
            <a:r>
              <a:rPr lang="en-US" sz="4000" b="0" dirty="0">
                <a:solidFill>
                  <a:srgbClr val="5A5A5A"/>
                </a:solidFill>
                <a:latin typeface="Arial"/>
                <a:ea typeface="Arial"/>
                <a:cs typeface="Arial"/>
                <a:sym typeface="Arial"/>
              </a:rPr>
              <a:t>• On Zoom</a:t>
            </a:r>
            <a:br>
              <a:rPr lang="en-US" sz="4000" b="0" dirty="0">
                <a:solidFill>
                  <a:srgbClr val="5A5A5A"/>
                </a:solidFill>
                <a:latin typeface="Arial"/>
                <a:ea typeface="Arial"/>
                <a:cs typeface="Arial"/>
                <a:sym typeface="Arial"/>
              </a:rPr>
            </a:br>
            <a:r>
              <a:rPr lang="en-US" sz="4000" b="0" dirty="0">
                <a:solidFill>
                  <a:srgbClr val="5A5A5A"/>
                </a:solidFill>
                <a:latin typeface="Arial"/>
                <a:ea typeface="Arial"/>
                <a:cs typeface="Arial"/>
                <a:sym typeface="Arial"/>
              </a:rPr>
              <a:t>• At a time that works for you</a:t>
            </a:r>
            <a:endParaRPr dirty="0"/>
          </a:p>
        </p:txBody>
      </p:sp>
      <p:sp>
        <p:nvSpPr>
          <p:cNvPr id="238" name="Google Shape;238;p14"/>
          <p:cNvSpPr txBox="1"/>
          <p:nvPr/>
        </p:nvSpPr>
        <p:spPr>
          <a:xfrm>
            <a:off x="7352626" y="4047102"/>
            <a:ext cx="4480560" cy="1569660"/>
          </a:xfrm>
          <a:prstGeom prst="rect">
            <a:avLst/>
          </a:prstGeom>
          <a:gradFill>
            <a:gsLst>
              <a:gs pos="0">
                <a:srgbClr val="FFFFFF"/>
              </a:gs>
              <a:gs pos="35000">
                <a:srgbClr val="FFFFFF"/>
              </a:gs>
              <a:gs pos="100000">
                <a:srgbClr val="0F9DD4"/>
              </a:gs>
            </a:gsLst>
            <a:path path="circle">
              <a:fillToRect l="50000" t="50000" r="50000" b="50000"/>
            </a:path>
            <a:tileRect/>
          </a:grad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4800" b="1">
                <a:solidFill>
                  <a:srgbClr val="194078"/>
                </a:solidFill>
                <a:latin typeface="Arial"/>
                <a:ea typeface="Arial"/>
                <a:cs typeface="Arial"/>
                <a:sym typeface="Arial"/>
              </a:rPr>
              <a:t>LET’S CONNECT</a:t>
            </a:r>
            <a:endParaRPr/>
          </a:p>
        </p:txBody>
      </p:sp>
      <p:sp>
        <p:nvSpPr>
          <p:cNvPr id="239" name="Google Shape;239;p14"/>
          <p:cNvSpPr txBox="1"/>
          <p:nvPr/>
        </p:nvSpPr>
        <p:spPr>
          <a:xfrm>
            <a:off x="1066993" y="5881442"/>
            <a:ext cx="11125007" cy="640080"/>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en-US" sz="1700" b="1" dirty="0">
                <a:solidFill>
                  <a:srgbClr val="C4202F"/>
                </a:solidFill>
                <a:latin typeface="Arial"/>
                <a:ea typeface="Arial"/>
                <a:cs typeface="Arial"/>
                <a:sym typeface="Arial"/>
              </a:rPr>
              <a:t>They needed us then. We need them today.</a:t>
            </a:r>
            <a:br>
              <a:rPr lang="en-US" sz="1700" b="1" dirty="0">
                <a:solidFill>
                  <a:srgbClr val="C4202F"/>
                </a:solidFill>
                <a:latin typeface="Arial"/>
                <a:ea typeface="Arial"/>
                <a:cs typeface="Arial"/>
                <a:sym typeface="Arial"/>
              </a:rPr>
            </a:br>
            <a:r>
              <a:rPr lang="en-US" sz="1700" b="1" dirty="0">
                <a:solidFill>
                  <a:srgbClr val="C4202F"/>
                </a:solidFill>
                <a:latin typeface="Arial"/>
                <a:ea typeface="Arial"/>
                <a:cs typeface="Arial"/>
                <a:sym typeface="Arial"/>
              </a:rPr>
              <a:t>Together, we care for the children who need us tomorrow.</a:t>
            </a:r>
            <a:endParaRPr dirty="0"/>
          </a:p>
        </p:txBody>
      </p:sp>
      <p:pic>
        <p:nvPicPr>
          <p:cNvPr id="240" name="Google Shape;240;p14"/>
          <p:cNvPicPr preferRelativeResize="0"/>
          <p:nvPr/>
        </p:nvPicPr>
        <p:blipFill rotWithShape="1">
          <a:blip r:embed="rId3">
            <a:alphaModFix/>
          </a:blip>
          <a:srcRect/>
          <a:stretch/>
        </p:blipFill>
        <p:spPr>
          <a:xfrm>
            <a:off x="358814" y="4130051"/>
            <a:ext cx="1738932" cy="1963311"/>
          </a:xfrm>
          <a:prstGeom prst="rect">
            <a:avLst/>
          </a:prstGeom>
          <a:noFill/>
          <a:ln>
            <a:noFill/>
          </a:ln>
        </p:spPr>
      </p:pic>
      <p:pic>
        <p:nvPicPr>
          <p:cNvPr id="241" name="Google Shape;241;p14"/>
          <p:cNvPicPr preferRelativeResize="0"/>
          <p:nvPr/>
        </p:nvPicPr>
        <p:blipFill rotWithShape="1">
          <a:blip r:embed="rId4">
            <a:alphaModFix/>
          </a:blip>
          <a:srcRect/>
          <a:stretch/>
        </p:blipFill>
        <p:spPr>
          <a:xfrm>
            <a:off x="1777742" y="5178849"/>
            <a:ext cx="1653098" cy="1653098"/>
          </a:xfrm>
          <a:prstGeom prst="ellipse">
            <a:avLst/>
          </a:prstGeom>
          <a:noFill/>
          <a:ln>
            <a:noFill/>
          </a:ln>
        </p:spPr>
      </p:pic>
      <p:pic>
        <p:nvPicPr>
          <p:cNvPr id="242" name="Google Shape;242;p14"/>
          <p:cNvPicPr preferRelativeResize="0"/>
          <p:nvPr/>
        </p:nvPicPr>
        <p:blipFill rotWithShape="1">
          <a:blip r:embed="rId5">
            <a:alphaModFix/>
          </a:blip>
          <a:srcRect/>
          <a:stretch/>
        </p:blipFill>
        <p:spPr>
          <a:xfrm>
            <a:off x="7783830" y="1156794"/>
            <a:ext cx="3256188" cy="297325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pic>
        <p:nvPicPr>
          <p:cNvPr id="248" name="Google Shape;248;g3fbb537f70f_0_30" title="Screenshot 2026-09-20 at 2.40.11 PM.png"/>
          <p:cNvPicPr preferRelativeResize="0"/>
          <p:nvPr/>
        </p:nvPicPr>
        <p:blipFill>
          <a:blip r:embed="rId3">
            <a:alphaModFix/>
          </a:blip>
          <a:stretch>
            <a:fillRect/>
          </a:stretch>
        </p:blipFill>
        <p:spPr>
          <a:xfrm>
            <a:off x="0" y="152400"/>
            <a:ext cx="12139295" cy="6857999"/>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909</TotalTime>
  <Words>2373</Words>
  <Application>Microsoft Office PowerPoint</Application>
  <PresentationFormat>Widescreen</PresentationFormat>
  <Paragraphs>132</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Play</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Winegar Patricia</dc:creator>
  <cp:lastModifiedBy>ALAFL_2</cp:lastModifiedBy>
  <cp:revision>6</cp:revision>
  <dcterms:created xsi:type="dcterms:W3CDTF">2026-09-19T15:17:05Z</dcterms:created>
  <dcterms:modified xsi:type="dcterms:W3CDTF">2026-09-23T14:56:39Z</dcterms:modified>
</cp:coreProperties>
</file>