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89" t="7273" r="8604" b="7273"/>
          <a:stretch/>
        </p:blipFill>
        <p:spPr>
          <a:xfrm>
            <a:off x="800966" y="505692"/>
            <a:ext cx="6913418" cy="635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09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Attract New Members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the Auxiliary’s visibility in the community</a:t>
            </a:r>
          </a:p>
          <a:p>
            <a:r>
              <a:rPr lang="en-US" dirty="0" smtClean="0"/>
              <a:t>Be welcoming, kind and respectful to persons of all ages and backgrounds</a:t>
            </a:r>
          </a:p>
          <a:p>
            <a:r>
              <a:rPr lang="en-US" dirty="0" smtClean="0"/>
              <a:t>Share benefits and value of belonging</a:t>
            </a:r>
          </a:p>
          <a:p>
            <a:r>
              <a:rPr lang="en-US" dirty="0" smtClean="0"/>
              <a:t>Waive first year membership dues for eligible female veterans</a:t>
            </a:r>
          </a:p>
        </p:txBody>
      </p:sp>
    </p:spTree>
    <p:extLst>
      <p:ext uri="{BB962C8B-B14F-4D97-AF65-F5344CB8AC3E}">
        <p14:creationId xmlns:p14="http://schemas.microsoft.com/office/powerpoint/2010/main" val="247415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Lighthouse Dates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November 4</a:t>
            </a:r>
            <a:r>
              <a:rPr lang="en-US" baseline="30000" dirty="0" smtClean="0"/>
              <a:t>th</a:t>
            </a:r>
            <a:r>
              <a:rPr lang="en-US" dirty="0" smtClean="0"/>
              <a:t>, 2014 – 60% Renew/Rejoin Achievement</a:t>
            </a:r>
          </a:p>
          <a:p>
            <a:r>
              <a:rPr lang="en-US" dirty="0" smtClean="0"/>
              <a:t>February 7</a:t>
            </a:r>
            <a:r>
              <a:rPr lang="en-US" baseline="30000" dirty="0" smtClean="0"/>
              <a:t>th</a:t>
            </a:r>
            <a:r>
              <a:rPr lang="en-US" dirty="0" smtClean="0"/>
              <a:t>, 2015 – 85% Renew/Rejoin Achievement</a:t>
            </a:r>
          </a:p>
          <a:p>
            <a:r>
              <a:rPr lang="en-US" dirty="0" smtClean="0"/>
              <a:t>May 28</a:t>
            </a:r>
            <a:r>
              <a:rPr lang="en-US" baseline="30000" dirty="0" smtClean="0"/>
              <a:t>th</a:t>
            </a:r>
            <a:r>
              <a:rPr lang="en-US" dirty="0" smtClean="0"/>
              <a:t>, 2015 - 100% Total (renew/rejoin and new members)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724400" y="2362200"/>
            <a:ext cx="4038600" cy="2590800"/>
          </a:xfrm>
          <a:solidFill>
            <a:srgbClr val="0099CC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 smtClean="0">
                <a:solidFill>
                  <a:srgbClr val="FFC000"/>
                </a:solidFill>
              </a:rPr>
              <a:t>HIP </a:t>
            </a:r>
            <a:r>
              <a:rPr lang="en-US" sz="6600" b="1" dirty="0" err="1" smtClean="0">
                <a:solidFill>
                  <a:srgbClr val="FFC000"/>
                </a:solidFill>
              </a:rPr>
              <a:t>HIP</a:t>
            </a:r>
            <a:r>
              <a:rPr lang="en-US" sz="6600" b="1" dirty="0" smtClean="0">
                <a:solidFill>
                  <a:srgbClr val="FFC000"/>
                </a:solidFill>
              </a:rPr>
              <a:t> HOORAY!</a:t>
            </a:r>
            <a:endParaRPr lang="en-US" sz="6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18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Department Awards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100% Pin</a:t>
            </a:r>
          </a:p>
          <a:p>
            <a:r>
              <a:rPr lang="en-US" sz="1800" dirty="0" smtClean="0"/>
              <a:t>To all Unit Presidents and Membership Chairmen with 100% by close of books will receive the Lighthouse 100% pin</a:t>
            </a:r>
          </a:p>
          <a:p>
            <a:endParaRPr lang="en-US" sz="1800" dirty="0"/>
          </a:p>
          <a:p>
            <a:pPr algn="ctr"/>
            <a:endParaRPr lang="en-US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Light House Award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sz="1800" dirty="0" smtClean="0"/>
              <a:t>Unit President and Membership Chairman with the highest percentage of membership by close of books (one within every grouping)</a:t>
            </a:r>
          </a:p>
          <a:p>
            <a:r>
              <a:rPr lang="en-US" sz="1800" dirty="0" smtClean="0"/>
              <a:t>District President and Membership Chairman with the highest percentage of membership by close of books (one within every grouping)</a:t>
            </a:r>
          </a:p>
          <a:p>
            <a:r>
              <a:rPr lang="en-US" sz="1800" dirty="0" smtClean="0"/>
              <a:t>105% plaque at close of books</a:t>
            </a:r>
            <a:endParaRPr 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3108" y="4074600"/>
            <a:ext cx="1535451" cy="171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70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rgbClr val="00B0F0"/>
                </a:solidFill>
              </a:rPr>
              <a:t>WE CAN DO IT!!!</a:t>
            </a:r>
            <a:endParaRPr lang="en-US" sz="8000" dirty="0">
              <a:solidFill>
                <a:srgbClr val="00B0F0"/>
              </a:solidFill>
            </a:endParaRP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712" y="2158206"/>
            <a:ext cx="3076575" cy="3409950"/>
          </a:xfrm>
        </p:spPr>
      </p:pic>
    </p:spTree>
    <p:extLst>
      <p:ext uri="{BB962C8B-B14F-4D97-AF65-F5344CB8AC3E}">
        <p14:creationId xmlns:p14="http://schemas.microsoft.com/office/powerpoint/2010/main" val="113193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“Lighthouses don’t get all wobbly when the weather gets rough… they just stand there shining”.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~ Author unknown</a:t>
            </a:r>
            <a:endParaRPr lang="en-US" sz="3600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0" y="2786856"/>
            <a:ext cx="2857500" cy="2152650"/>
          </a:xfrm>
        </p:spPr>
      </p:pic>
    </p:spTree>
    <p:extLst>
      <p:ext uri="{BB962C8B-B14F-4D97-AF65-F5344CB8AC3E}">
        <p14:creationId xmlns:p14="http://schemas.microsoft.com/office/powerpoint/2010/main" val="185336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haroni" pitchFamily="2" charset="-79"/>
                <a:cs typeface="Aharoni" pitchFamily="2" charset="-79"/>
              </a:rPr>
              <a:t>“Shining for Membership”</a:t>
            </a:r>
            <a:endParaRPr lang="en-US" sz="48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133600"/>
            <a:ext cx="3109163" cy="3475973"/>
          </a:xfr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2672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33CC"/>
                </a:solidFill>
                <a:cs typeface="Aharoni" pitchFamily="2" charset="-79"/>
              </a:rPr>
              <a:t>Jane Hardacre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33CC"/>
                </a:solidFill>
                <a:cs typeface="Aharoni" pitchFamily="2" charset="-79"/>
              </a:rPr>
              <a:t>Membership Chairman</a:t>
            </a:r>
          </a:p>
          <a:p>
            <a:pPr marL="0" indent="0" algn="ctr">
              <a:buNone/>
            </a:pPr>
            <a:r>
              <a:rPr lang="en-US" sz="2000" b="1" i="1" dirty="0" err="1" smtClean="0">
                <a:solidFill>
                  <a:srgbClr val="0033CC"/>
                </a:solidFill>
                <a:cs typeface="Aharoni" pitchFamily="2" charset="-79"/>
              </a:rPr>
              <a:t>membershipchairman@alafl.org</a:t>
            </a:r>
            <a:endParaRPr lang="en-US" sz="2000" b="1" i="1" dirty="0" smtClean="0">
              <a:solidFill>
                <a:srgbClr val="0033CC"/>
              </a:solidFill>
              <a:cs typeface="Aharoni" pitchFamily="2" charset="-79"/>
            </a:endParaRPr>
          </a:p>
          <a:p>
            <a:pPr marL="0" indent="0" algn="ctr">
              <a:buNone/>
            </a:pPr>
            <a:endParaRPr lang="en-US" sz="1600" i="1" dirty="0" smtClean="0">
              <a:cs typeface="Aharoni" pitchFamily="2" charset="-79"/>
            </a:endParaRPr>
          </a:p>
          <a:p>
            <a:pPr marL="0" indent="0">
              <a:buNone/>
            </a:pPr>
            <a:r>
              <a:rPr lang="en-US" sz="2400" b="1" dirty="0">
                <a:cs typeface="Aharoni" pitchFamily="2" charset="-79"/>
              </a:rPr>
              <a:t> </a:t>
            </a:r>
            <a:r>
              <a:rPr lang="en-US" sz="2400" b="1" dirty="0" smtClean="0">
                <a:cs typeface="Aharoni" pitchFamily="2" charset="-79"/>
              </a:rPr>
              <a:t>        Committee Members</a:t>
            </a:r>
          </a:p>
          <a:p>
            <a:pPr marL="0" indent="0" algn="ctr">
              <a:buNone/>
            </a:pPr>
            <a:endParaRPr lang="en-US" sz="1800" i="1" dirty="0" smtClean="0">
              <a:cs typeface="Aharoni" pitchFamily="2" charset="-79"/>
            </a:endParaRPr>
          </a:p>
          <a:p>
            <a:pPr marL="0" indent="0">
              <a:buNone/>
            </a:pPr>
            <a:r>
              <a:rPr lang="en-US" sz="2000" b="1" dirty="0" smtClean="0">
                <a:cs typeface="Aharoni" pitchFamily="2" charset="-79"/>
              </a:rPr>
              <a:t>          Western – LaDonna Stovall</a:t>
            </a:r>
          </a:p>
          <a:p>
            <a:pPr marL="0" indent="0">
              <a:buNone/>
            </a:pPr>
            <a:r>
              <a:rPr lang="en-US" sz="2000" b="1" dirty="0" smtClean="0">
                <a:cs typeface="Aharoni" pitchFamily="2" charset="-79"/>
              </a:rPr>
              <a:t>          Northern – Irma Wehrli</a:t>
            </a:r>
          </a:p>
          <a:p>
            <a:pPr marL="0" indent="0">
              <a:buNone/>
            </a:pPr>
            <a:r>
              <a:rPr lang="en-US" sz="2000" b="1" dirty="0" smtClean="0">
                <a:cs typeface="Aharoni" pitchFamily="2" charset="-79"/>
              </a:rPr>
              <a:t>          Eastern – Barbara LiButti</a:t>
            </a:r>
          </a:p>
          <a:p>
            <a:pPr marL="0" indent="0">
              <a:buNone/>
            </a:pPr>
            <a:r>
              <a:rPr lang="en-US" sz="2000" b="1" dirty="0" smtClean="0">
                <a:cs typeface="Aharoni" pitchFamily="2" charset="-79"/>
              </a:rPr>
              <a:t>          Central – Linda Hayes</a:t>
            </a:r>
          </a:p>
          <a:p>
            <a:pPr marL="0" indent="0">
              <a:buNone/>
            </a:pPr>
            <a:r>
              <a:rPr lang="en-US" sz="2000" b="1" dirty="0" smtClean="0">
                <a:cs typeface="Aharoni" pitchFamily="2" charset="-79"/>
              </a:rPr>
              <a:t>          Southwestern – Linda Hall</a:t>
            </a:r>
          </a:p>
          <a:p>
            <a:pPr marL="0" indent="0">
              <a:buNone/>
            </a:pPr>
            <a:r>
              <a:rPr lang="en-US" sz="2000" b="1" dirty="0" smtClean="0">
                <a:cs typeface="Aharoni" pitchFamily="2" charset="-79"/>
              </a:rPr>
              <a:t>          Southern – Jo Ann Maitland</a:t>
            </a:r>
          </a:p>
          <a:p>
            <a:pPr marL="0" indent="0">
              <a:buNone/>
            </a:pPr>
            <a:endParaRPr lang="en-US" sz="1600" i="1" dirty="0">
              <a:cs typeface="Aharoni" pitchFamily="2" charset="-79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5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:mv="urn:schemas-microsoft-com:mac:vml"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– 2015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b="1" dirty="0" smtClean="0"/>
              <a:t>National Membership Goal: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By honoring our veterans and military through meaningful service, the American Legion Auxiliary will grow to a million members by their centennial year of 2019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3200400"/>
            <a:ext cx="2278539" cy="2266156"/>
          </a:xfrm>
        </p:spPr>
      </p:pic>
    </p:spTree>
    <p:extLst>
      <p:ext uri="{BB962C8B-B14F-4D97-AF65-F5344CB8AC3E}">
        <p14:creationId xmlns:p14="http://schemas.microsoft.com/office/powerpoint/2010/main" val="1091007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Arial Black" pitchFamily="34" charset="0"/>
              </a:rPr>
              <a:t>ARE YOU ONE IN A MILLION?</a:t>
            </a:r>
            <a:endParaRPr lang="en-US" sz="4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339182"/>
            <a:ext cx="2590800" cy="2590800"/>
          </a:xfrm>
        </p:spPr>
      </p:pic>
    </p:spTree>
    <p:extLst>
      <p:ext uri="{BB962C8B-B14F-4D97-AF65-F5344CB8AC3E}">
        <p14:creationId xmlns:p14="http://schemas.microsoft.com/office/powerpoint/2010/main" val="741907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Membership Goal for Florida</a:t>
            </a:r>
            <a:endParaRPr lang="en-US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2015 Department Numeric Goal:</a:t>
            </a:r>
            <a:r>
              <a:rPr lang="en-US" dirty="0" smtClean="0"/>
              <a:t> 38,775</a:t>
            </a:r>
          </a:p>
          <a:p>
            <a:endParaRPr lang="en-US" dirty="0" smtClean="0"/>
          </a:p>
          <a:p>
            <a:r>
              <a:rPr lang="en-US" u="sng" dirty="0" smtClean="0"/>
              <a:t>2015 Department Monthly Milestone:</a:t>
            </a:r>
            <a:r>
              <a:rPr lang="en-US" dirty="0" smtClean="0"/>
              <a:t> 3,231</a:t>
            </a:r>
          </a:p>
          <a:p>
            <a:endParaRPr lang="en-US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799" y="3733800"/>
            <a:ext cx="3809999" cy="280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29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WHAT CAN WE DO?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Engage to Retain Members</a:t>
            </a:r>
          </a:p>
          <a:p>
            <a:pPr algn="ctr"/>
            <a:r>
              <a:rPr lang="en-US" dirty="0" smtClean="0"/>
              <a:t>Rejoin Former Members</a:t>
            </a:r>
          </a:p>
          <a:p>
            <a:pPr algn="ctr"/>
            <a:r>
              <a:rPr lang="en-US" dirty="0" smtClean="0"/>
              <a:t>Attract New Members</a:t>
            </a:r>
          </a:p>
          <a:p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113" y="3810000"/>
            <a:ext cx="432954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67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HOW CAN WE DO THIS?</a:t>
            </a:r>
            <a:endParaRPr lang="en-US" sz="6000" b="1" dirty="0">
              <a:solidFill>
                <a:srgbClr val="FF0000"/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600" y="1556208"/>
            <a:ext cx="3132799" cy="4311192"/>
          </a:xfrm>
        </p:spPr>
      </p:pic>
    </p:spTree>
    <p:extLst>
      <p:ext uri="{BB962C8B-B14F-4D97-AF65-F5344CB8AC3E}">
        <p14:creationId xmlns:p14="http://schemas.microsoft.com/office/powerpoint/2010/main" val="343308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Engage to Retain Members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Communicate</a:t>
            </a:r>
          </a:p>
          <a:p>
            <a:r>
              <a:rPr lang="en-US" dirty="0" smtClean="0"/>
              <a:t>Be respectful, kind and considerate</a:t>
            </a:r>
          </a:p>
          <a:p>
            <a:r>
              <a:rPr lang="en-US" dirty="0" smtClean="0"/>
              <a:t>Ask for and be open to new and different ideas</a:t>
            </a:r>
          </a:p>
          <a:p>
            <a:r>
              <a:rPr lang="en-US" dirty="0" smtClean="0"/>
              <a:t>Offer volunteer opportunities for members – at times convenient to them</a:t>
            </a:r>
          </a:p>
          <a:p>
            <a:r>
              <a:rPr lang="en-US" dirty="0" smtClean="0"/>
              <a:t>Recognize all members for any contributions</a:t>
            </a:r>
          </a:p>
          <a:p>
            <a:r>
              <a:rPr lang="en-US" dirty="0" smtClean="0"/>
              <a:t>Promptly address and resolve conflicts in a positive manner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83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Rejoin Former Members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ALAMIS</a:t>
            </a:r>
            <a:r>
              <a:rPr lang="en-US" dirty="0" smtClean="0"/>
              <a:t>  to obtain information on members who have not paid dues since 2012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Reach out to these former members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Set up a committee to contact former members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Establish a phone bank of members to call former members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Send a letter requesting feedback with the Unit; determine what the Unit might need to do differently to retain all members</a:t>
            </a:r>
          </a:p>
        </p:txBody>
      </p:sp>
    </p:spTree>
    <p:extLst>
      <p:ext uri="{BB962C8B-B14F-4D97-AF65-F5344CB8AC3E}">
        <p14:creationId xmlns:p14="http://schemas.microsoft.com/office/powerpoint/2010/main" val="108694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412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Aharoni</vt:lpstr>
      <vt:lpstr>Arial</vt:lpstr>
      <vt:lpstr>Arial Black</vt:lpstr>
      <vt:lpstr>Calibri</vt:lpstr>
      <vt:lpstr>Office Theme</vt:lpstr>
      <vt:lpstr>PowerPoint Presentation</vt:lpstr>
      <vt:lpstr>“Shining for Membership”</vt:lpstr>
      <vt:lpstr>2014 – 2015 Membership</vt:lpstr>
      <vt:lpstr>ARE YOU ONE IN A MILLION?</vt:lpstr>
      <vt:lpstr>Membership Goal for Florida</vt:lpstr>
      <vt:lpstr>WHAT CAN WE DO?</vt:lpstr>
      <vt:lpstr>HOW CAN WE DO THIS?</vt:lpstr>
      <vt:lpstr>Engage to Retain Members</vt:lpstr>
      <vt:lpstr>Rejoin Former Members</vt:lpstr>
      <vt:lpstr>Attract New Members</vt:lpstr>
      <vt:lpstr>Lighthouse Dates</vt:lpstr>
      <vt:lpstr>Department Awards</vt:lpstr>
      <vt:lpstr>WE CAN DO IT!!!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“Shining for Membership”</dc:title>
  <dc:creator>Jane</dc:creator>
  <cp:lastModifiedBy>Computer4</cp:lastModifiedBy>
  <cp:revision>46</cp:revision>
  <dcterms:created xsi:type="dcterms:W3CDTF">2014-07-28T19:16:02Z</dcterms:created>
  <dcterms:modified xsi:type="dcterms:W3CDTF">2014-08-05T15:25:53Z</dcterms:modified>
</cp:coreProperties>
</file>