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  <p:sldId id="267" r:id="rId9"/>
    <p:sldId id="268" r:id="rId10"/>
    <p:sldId id="269" r:id="rId11"/>
    <p:sldId id="270" r:id="rId12"/>
    <p:sldId id="281" r:id="rId13"/>
    <p:sldId id="282" r:id="rId14"/>
    <p:sldId id="283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5DD3C74-A7DB-4C8C-8796-E4F3BBA37E62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42AE09-63B4-471A-8AF8-C19FB2DC48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1"/>
            <a:ext cx="8382000" cy="4114800"/>
          </a:xfrm>
        </p:spPr>
        <p:txBody>
          <a:bodyPr/>
          <a:lstStyle/>
          <a:p>
            <a:r>
              <a:rPr lang="en-US" sz="9600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JUNIORS</a:t>
            </a:r>
            <a:r>
              <a:rPr lang="en-US" b="1" dirty="0" smtClean="0">
                <a:solidFill>
                  <a:srgbClr val="3BBFB2"/>
                </a:solidFill>
              </a:rPr>
              <a:t/>
            </a:r>
            <a:br>
              <a:rPr lang="en-US" b="1" dirty="0" smtClean="0">
                <a:solidFill>
                  <a:srgbClr val="3BBFB2"/>
                </a:solidFill>
              </a:rPr>
            </a:br>
            <a:r>
              <a:rPr lang="en-US" dirty="0">
                <a:solidFill>
                  <a:srgbClr val="3BBFB2"/>
                </a:solidFill>
              </a:rPr>
              <a:t/>
            </a:r>
            <a:br>
              <a:rPr lang="en-US" dirty="0">
                <a:solidFill>
                  <a:srgbClr val="3BBFB2"/>
                </a:solidFill>
              </a:rPr>
            </a:br>
            <a:r>
              <a:rPr lang="en-US" dirty="0" smtClean="0">
                <a:solidFill>
                  <a:srgbClr val="3BBFB2"/>
                </a:solidFill>
              </a:rPr>
              <a:t>				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Presented By: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				TK WILDRICK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63267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4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610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PROMOTE and ENCOURAGE </a:t>
            </a:r>
          </a:p>
          <a:p>
            <a:pPr algn="ctr"/>
            <a:r>
              <a:rPr lang="en-US" sz="6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JUNIOR PARTICIPATION in the </a:t>
            </a:r>
          </a:p>
          <a:p>
            <a:pPr algn="ctr"/>
            <a:r>
              <a:rPr lang="en-US" sz="8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PATCH PROGRAM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273" y="10668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Encourage Juniors to Participate</a:t>
            </a:r>
          </a:p>
          <a:p>
            <a:pPr lvl="0"/>
            <a:r>
              <a:rPr lang="en-US" sz="4000" b="1" dirty="0" smtClean="0"/>
              <a:t> in the Patch program</a:t>
            </a:r>
          </a:p>
          <a:p>
            <a:pPr lvl="0"/>
            <a:endParaRPr lang="en-US" sz="2800" dirty="0"/>
          </a:p>
          <a:p>
            <a:pPr lvl="0"/>
            <a:r>
              <a:rPr lang="en-US" sz="4000" b="1" dirty="0" smtClean="0"/>
              <a:t>Encourage </a:t>
            </a:r>
          </a:p>
          <a:p>
            <a:pPr lvl="0"/>
            <a:r>
              <a:rPr lang="en-US" sz="4000" b="1" dirty="0" smtClean="0"/>
              <a:t>Electronic Patches on </a:t>
            </a:r>
          </a:p>
          <a:p>
            <a:pPr lvl="0"/>
            <a:r>
              <a:rPr lang="en-US" sz="4000" b="1" dirty="0" smtClean="0"/>
              <a:t>Juniors’ Social Media sites</a:t>
            </a:r>
          </a:p>
          <a:p>
            <a:pPr lvl="0"/>
            <a:endParaRPr lang="en-US" sz="2800" b="1" dirty="0"/>
          </a:p>
          <a:p>
            <a:pPr lvl="0"/>
            <a:r>
              <a:rPr lang="en-US" sz="4000" b="1" dirty="0" smtClean="0"/>
              <a:t>Provide opportunities for Juniors </a:t>
            </a:r>
          </a:p>
          <a:p>
            <a:pPr lvl="0"/>
            <a:r>
              <a:rPr lang="en-US" sz="4000" b="1" dirty="0" smtClean="0"/>
              <a:t>to work on Patch requirements</a:t>
            </a:r>
            <a:endParaRPr lang="en-US" sz="4000" dirty="0"/>
          </a:p>
        </p:txBody>
      </p:sp>
      <p:pic>
        <p:nvPicPr>
          <p:cNvPr id="4098" name="Picture 2" descr="C:\Users\Treva Kay\AppData\Local\Microsoft\Windows\Temporary Internet Files\Content.IE5\XLENZY6S\MC9003891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8910"/>
            <a:ext cx="2121465" cy="38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5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00200"/>
            <a:ext cx="86868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INCREASE</a:t>
            </a:r>
            <a:r>
              <a:rPr lang="en-US" sz="54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AWARENESS </a:t>
            </a:r>
          </a:p>
          <a:p>
            <a:pPr algn="ctr"/>
            <a:r>
              <a:rPr lang="en-US" sz="54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 the</a:t>
            </a:r>
          </a:p>
          <a:p>
            <a:pPr algn="ctr"/>
            <a:r>
              <a:rPr lang="en-US" sz="63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CHILDREN of WARRIORS</a:t>
            </a:r>
          </a:p>
          <a:p>
            <a:pPr algn="ctr"/>
            <a:r>
              <a:rPr lang="en-US" sz="54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NATIONAL PRESIDENTS’</a:t>
            </a:r>
          </a:p>
          <a:p>
            <a:pPr algn="ctr"/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SCHOLARSHIP</a:t>
            </a:r>
            <a:endParaRPr lang="en-US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/>
              <a:t>Scholarship to Juniors members, Legion Family members, Schools and Community</a:t>
            </a:r>
            <a:endParaRPr lang="en-US" sz="3200" b="1" dirty="0"/>
          </a:p>
          <a:p>
            <a:pPr lvl="0"/>
            <a:endParaRPr lang="en-US" sz="3200" dirty="0"/>
          </a:p>
          <a:p>
            <a:pPr lvl="0"/>
            <a:r>
              <a:rPr lang="en-US" sz="3200" b="1" dirty="0" smtClean="0"/>
              <a:t>Post Information on your Social </a:t>
            </a:r>
            <a:r>
              <a:rPr lang="en-US" sz="3200" b="1" dirty="0"/>
              <a:t>Media sites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Distribute Scholarship Applications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Inform Members about </a:t>
            </a:r>
          </a:p>
          <a:p>
            <a:pPr lvl="0"/>
            <a:r>
              <a:rPr lang="en-US" sz="3200" b="1" dirty="0" smtClean="0"/>
              <a:t>the Scholarship, Rules and </a:t>
            </a:r>
          </a:p>
          <a:p>
            <a:pPr lvl="0"/>
            <a:r>
              <a:rPr lang="en-US" sz="3200" b="1" dirty="0" smtClean="0"/>
              <a:t>Application Requirements</a:t>
            </a:r>
            <a:endParaRPr lang="en-US" sz="3200" dirty="0"/>
          </a:p>
        </p:txBody>
      </p:sp>
      <p:pic>
        <p:nvPicPr>
          <p:cNvPr id="5122" name="Picture 2" descr="C:\Users\Treva Kay\AppData\Local\Microsoft\Windows\Temporary Internet Files\Content.IE5\A0TO4C8H\MC900391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73" y="3124200"/>
            <a:ext cx="2438400" cy="360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4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381000"/>
            <a:ext cx="475803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</a:t>
            </a:r>
          </a:p>
          <a:p>
            <a:pPr algn="ctr"/>
            <a:r>
              <a:rPr lang="en-US" sz="5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5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 YOU </a:t>
            </a:r>
            <a:r>
              <a:rPr lang="en-US" sz="5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FIND </a:t>
            </a:r>
          </a:p>
          <a:p>
            <a:pPr algn="ctr"/>
            <a:r>
              <a:rPr lang="en-US" sz="5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ADDITIONAL</a:t>
            </a:r>
          </a:p>
          <a:p>
            <a:pPr algn="ctr"/>
            <a:r>
              <a:rPr lang="en-US" sz="5400" b="1" cap="none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RESOURCES?</a:t>
            </a:r>
          </a:p>
          <a:p>
            <a:pPr algn="ctr"/>
            <a:endParaRPr lang="en-US" sz="5400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19500"/>
            <a:ext cx="2438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2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09600"/>
            <a:ext cx="88392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JANUARY and MAY</a:t>
            </a:r>
          </a:p>
          <a:p>
            <a:pPr algn="ctr"/>
            <a:r>
              <a:rPr lang="en-US" sz="7200" b="1" cap="all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are</a:t>
            </a:r>
            <a:r>
              <a:rPr lang="en-US" sz="70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70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96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anose="04020705040A02060702" pitchFamily="82" charset="0"/>
              </a:rPr>
              <a:t>JUNIORS</a:t>
            </a:r>
            <a:r>
              <a:rPr lang="en-US" sz="70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70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MONTHs</a:t>
            </a:r>
            <a:endParaRPr lang="en-US" sz="7200" b="1" cap="all" spc="0" dirty="0">
              <a:ln/>
              <a:solidFill>
                <a:schemeClr val="accent5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7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2295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reva Kay\AppData\Local\Microsoft\Windows\Temporary Internet Files\Content.IE5\LC3OIWRF\MC90031103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18288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02601" y="1849331"/>
            <a:ext cx="82445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WHEN IS </a:t>
            </a:r>
          </a:p>
          <a:p>
            <a:pPr algn="ctr"/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JUNIORS ACTIVITIES</a:t>
            </a:r>
          </a:p>
          <a:p>
            <a:pPr algn="ctr"/>
            <a:r>
              <a:rPr lang="en-US" sz="7200" b="1" cap="all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REPORTING DUE?</a:t>
            </a:r>
            <a:endParaRPr lang="en-US" sz="7200" b="1" cap="all" spc="0" dirty="0">
              <a:ln/>
              <a:solidFill>
                <a:schemeClr val="accent5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609600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MID-YEAR </a:t>
            </a:r>
            <a:r>
              <a:rPr lang="en-US" sz="2800" b="1" u="sng" dirty="0" smtClean="0">
                <a:latin typeface="Comic Sans MS" panose="030F0702030302020204" pitchFamily="66" charset="0"/>
              </a:rPr>
              <a:t>REPORTS</a:t>
            </a:r>
          </a:p>
          <a:p>
            <a:pPr algn="ctr"/>
            <a:endParaRPr lang="en-US" sz="1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Each </a:t>
            </a:r>
            <a:r>
              <a:rPr lang="en-US" sz="2800" b="1" dirty="0">
                <a:latin typeface="Comic Sans MS" panose="030F0702030302020204" pitchFamily="66" charset="0"/>
              </a:rPr>
              <a:t>District Chairman is REQUIRED to submit a </a:t>
            </a:r>
            <a:r>
              <a:rPr lang="en-US" sz="2800" b="1" dirty="0" smtClean="0">
                <a:latin typeface="Comic Sans MS" panose="030F0702030302020204" pitchFamily="66" charset="0"/>
              </a:rPr>
              <a:t>Narrative </a:t>
            </a:r>
            <a:r>
              <a:rPr lang="en-US" sz="2800" b="1" dirty="0">
                <a:latin typeface="Comic Sans MS" panose="030F0702030302020204" pitchFamily="66" charset="0"/>
              </a:rPr>
              <a:t>Report by DECEMBER 1st to the Department Chairman</a:t>
            </a:r>
            <a:r>
              <a:rPr lang="en-US" sz="28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YEAR END REPORTS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 algn="ctr"/>
            <a:endParaRPr lang="en-US" sz="1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Each </a:t>
            </a:r>
            <a:r>
              <a:rPr lang="en-US" sz="2800" b="1" dirty="0">
                <a:latin typeface="Comic Sans MS" panose="030F0702030302020204" pitchFamily="66" charset="0"/>
              </a:rPr>
              <a:t>Unit Chairman is REQUIRED to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submit </a:t>
            </a:r>
            <a:r>
              <a:rPr lang="en-US" sz="2800" b="1" dirty="0">
                <a:latin typeface="Comic Sans MS" panose="030F0702030302020204" pitchFamily="66" charset="0"/>
              </a:rPr>
              <a:t>a Year End Report by APRIL 15th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to </a:t>
            </a:r>
            <a:r>
              <a:rPr lang="en-US" sz="2800" b="1" dirty="0">
                <a:latin typeface="Comic Sans MS" panose="030F0702030302020204" pitchFamily="66" charset="0"/>
              </a:rPr>
              <a:t>the District Chairman</a:t>
            </a:r>
            <a:r>
              <a:rPr lang="en-US" sz="28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Each </a:t>
            </a:r>
            <a:r>
              <a:rPr lang="en-US" sz="2800" b="1" dirty="0">
                <a:latin typeface="Comic Sans MS" panose="030F0702030302020204" pitchFamily="66" charset="0"/>
              </a:rPr>
              <a:t>District Chairman is REQUIRED to submit a </a:t>
            </a:r>
            <a:r>
              <a:rPr lang="en-US" sz="2800" b="1" dirty="0" smtClean="0">
                <a:latin typeface="Comic Sans MS" panose="030F0702030302020204" pitchFamily="66" charset="0"/>
              </a:rPr>
              <a:t>Year </a:t>
            </a:r>
            <a:r>
              <a:rPr lang="en-US" sz="2800" b="1" dirty="0">
                <a:latin typeface="Comic Sans MS" panose="030F0702030302020204" pitchFamily="66" charset="0"/>
              </a:rPr>
              <a:t>End Report by MAY 1st 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to </a:t>
            </a:r>
            <a:r>
              <a:rPr lang="en-US" sz="2800" b="1" dirty="0">
                <a:latin typeface="Comic Sans MS" panose="030F0702030302020204" pitchFamily="66" charset="0"/>
              </a:rPr>
              <a:t>the Department Chairman</a:t>
            </a:r>
            <a:r>
              <a:rPr lang="en-US" sz="2800" b="1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reva Kay\AppData\Local\Microsoft\Windows\Temporary Internet Files\Content.IE5\3OX1Q5SA\MC900433886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1"/>
            <a:ext cx="28194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68441" y="781608"/>
            <a:ext cx="595669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HOW CAN </a:t>
            </a:r>
          </a:p>
          <a:p>
            <a:pPr algn="ctr"/>
            <a:r>
              <a:rPr lang="en-US" sz="7200" b="1" cap="all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ACTIVITIES </a:t>
            </a:r>
          </a:p>
          <a:p>
            <a:pPr algn="ctr"/>
            <a:r>
              <a:rPr lang="en-US" sz="7200" b="1" cap="all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BE AWARDED?</a:t>
            </a:r>
            <a:endParaRPr lang="en-US" sz="7200" b="1" cap="all" spc="0" dirty="0">
              <a:ln/>
              <a:solidFill>
                <a:schemeClr val="accent5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1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Inspiration gives Enlightenment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3241319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Juniors are members of the Auxiliary and are organized as a Committee of a Unit. </a:t>
            </a:r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Juniors </a:t>
            </a:r>
            <a:r>
              <a:rPr lang="en-US" sz="3600" b="1" dirty="0"/>
              <a:t>are NOT a separate Auxiliary organization.  </a:t>
            </a:r>
            <a:endParaRPr lang="en-US" sz="36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037" y="1295400"/>
            <a:ext cx="8816837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latin typeface="Castellar" panose="020A0402060406010301" pitchFamily="18" charset="0"/>
              </a:rPr>
              <a:t>NATIONAL:</a:t>
            </a:r>
          </a:p>
          <a:p>
            <a:endParaRPr lang="en-US" sz="1600" b="1" u="sng" dirty="0" smtClean="0">
              <a:latin typeface="Castellar" panose="020A0402060406010301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Castellar" panose="020A0402060406010301" pitchFamily="18" charset="0"/>
              </a:rPr>
              <a:t>BEST OVERALL UNIT JUNIOR ACTIVITIES AWARD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Castellar" panose="020A0402060406010301" pitchFamily="18" charset="0"/>
              </a:rPr>
              <a:t>NATIONAL JUNIOR SERVICE NOT SELF AWARD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Castellar" panose="020A0402060406010301" pitchFamily="18" charset="0"/>
              </a:rPr>
              <a:t>MILLION MEMBER AWARD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Castellar" panose="020A0402060406010301" pitchFamily="18" charset="0"/>
              </a:rPr>
              <a:t>JUNIOR MEMBER F THE YEAR </a:t>
            </a:r>
          </a:p>
          <a:p>
            <a:endParaRPr lang="en-US" sz="2400" b="1" dirty="0" smtClean="0">
              <a:latin typeface="Castellar" panose="020A0402060406010301" pitchFamily="18" charset="0"/>
            </a:endParaRPr>
          </a:p>
          <a:p>
            <a:endParaRPr lang="en-US" sz="2400" b="1" dirty="0">
              <a:latin typeface="Castellar" panose="020A0402060406010301" pitchFamily="18" charset="0"/>
            </a:endParaRPr>
          </a:p>
          <a:p>
            <a:r>
              <a:rPr lang="en-US" sz="3600" b="1" u="sng" dirty="0" smtClean="0">
                <a:latin typeface="Castellar" panose="020A0402060406010301" pitchFamily="18" charset="0"/>
              </a:rPr>
              <a:t>DEPARTMENT:</a:t>
            </a:r>
          </a:p>
          <a:p>
            <a:endParaRPr lang="en-US" sz="1600" b="1" u="sng" dirty="0" smtClean="0">
              <a:latin typeface="Castellar" panose="020A0402060406010301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Castellar" panose="020A0402060406010301" pitchFamily="18" charset="0"/>
              </a:rPr>
              <a:t>PEGGY MILLER AWARD</a:t>
            </a:r>
          </a:p>
        </p:txBody>
      </p:sp>
      <p:pic>
        <p:nvPicPr>
          <p:cNvPr id="6146" name="Picture 2" descr="C:\Users\Treva Kay\AppData\Local\Microsoft\Windows\Temporary Internet Files\Content.IE5\3OX1Q5SA\MC900383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1348"/>
            <a:ext cx="3571711" cy="332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7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2590800" cy="47028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0" y="332509"/>
            <a:ext cx="4794902" cy="621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GUIDED by the LIGHT of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SHINING EXAMPLE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Celebrating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FAITH, FAMILY and FREEDOM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For </a:t>
            </a:r>
            <a:r>
              <a:rPr lang="en-US" sz="2400" dirty="0">
                <a:latin typeface="Comic Sans MS" panose="030F0702030302020204" pitchFamily="66" charset="0"/>
              </a:rPr>
              <a:t>God and Country </a:t>
            </a:r>
            <a:r>
              <a:rPr lang="en-US" sz="2400" dirty="0" smtClean="0">
                <a:latin typeface="Comic Sans MS" panose="030F0702030302020204" pitchFamily="66" charset="0"/>
              </a:rPr>
              <a:t>~</a:t>
            </a:r>
          </a:p>
          <a:p>
            <a:endParaRPr lang="en-US" dirty="0"/>
          </a:p>
          <a:p>
            <a:r>
              <a:rPr lang="en-US" sz="2800" b="1" dirty="0" smtClean="0">
                <a:latin typeface="Lucida Calligraphy" panose="03010101010101010101" pitchFamily="66" charset="0"/>
              </a:rPr>
              <a:t>TK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Treva Kay Wildrick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Department Chairman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Committee Members:  		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Terri Gallagher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Barbara LiButti</a:t>
            </a:r>
          </a:p>
          <a:p>
            <a:endParaRPr lang="en-US" sz="2800" b="1" dirty="0" smtClean="0">
              <a:latin typeface="Lucida Calligraphy" panose="03010101010101010101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381000"/>
            <a:ext cx="2514600" cy="4495800"/>
          </a:xfrm>
        </p:spPr>
        <p:txBody>
          <a:bodyPr>
            <a:noAutofit/>
          </a:bodyPr>
          <a:lstStyle/>
          <a:p>
            <a:r>
              <a:rPr lang="en-US" sz="66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WHAT CAN YOU DO?</a:t>
            </a:r>
          </a:p>
        </p:txBody>
      </p:sp>
      <p:pic>
        <p:nvPicPr>
          <p:cNvPr id="2050" name="Picture 2" descr="C:\Users\Treva Kay\AppData\Local\Microsoft\Windows\Temporary Internet Files\Content.IE5\3OX1Q5SA\MC90039099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834">
            <a:off x="990601" y="362187"/>
            <a:ext cx="3821676" cy="52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151" y="1752600"/>
            <a:ext cx="9155070" cy="48936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INCREASE </a:t>
            </a:r>
          </a:p>
          <a:p>
            <a:pPr algn="ctr"/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JUNIOR MEMBERSHIP </a:t>
            </a:r>
          </a:p>
          <a:p>
            <a:pPr algn="ctr"/>
            <a:r>
              <a:rPr lang="en-US" sz="7200" b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 </a:t>
            </a:r>
          </a:p>
          <a:p>
            <a:pPr algn="ctr"/>
            <a:r>
              <a:rPr lang="en-US" sz="88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ALL </a:t>
            </a:r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UNITS</a:t>
            </a:r>
            <a:endParaRPr lang="en-US" sz="7200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1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4" y="1066800"/>
            <a:ext cx="8610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/>
              <a:t>Organize an Active Juniors group</a:t>
            </a:r>
          </a:p>
          <a:p>
            <a:pPr lvl="0"/>
            <a:endParaRPr lang="en-US" sz="3600" dirty="0"/>
          </a:p>
          <a:p>
            <a:pPr lvl="0"/>
            <a:r>
              <a:rPr lang="en-US" sz="3600" b="1" dirty="0" smtClean="0"/>
              <a:t>Encourage Auxiliary and Legion Members </a:t>
            </a:r>
            <a:r>
              <a:rPr lang="en-US" sz="3600" dirty="0" smtClean="0"/>
              <a:t>to sign-up Eligible </a:t>
            </a:r>
            <a:r>
              <a:rPr lang="en-US" sz="3600" dirty="0" err="1" smtClean="0"/>
              <a:t>Decendents</a:t>
            </a:r>
            <a:endParaRPr lang="en-US" sz="3600" dirty="0" smtClean="0"/>
          </a:p>
          <a:p>
            <a:pPr lvl="0"/>
            <a:endParaRPr lang="en-US" sz="3600" dirty="0"/>
          </a:p>
          <a:p>
            <a:pPr lvl="0"/>
            <a:r>
              <a:rPr lang="en-US" sz="3600" b="1" dirty="0" smtClean="0"/>
              <a:t>Include Information on </a:t>
            </a:r>
          </a:p>
          <a:p>
            <a:pPr lvl="0"/>
            <a:r>
              <a:rPr lang="en-US" sz="3600" b="1" dirty="0" smtClean="0"/>
              <a:t>Junior Membership</a:t>
            </a:r>
          </a:p>
          <a:p>
            <a:pPr lvl="0"/>
            <a:endParaRPr lang="en-US" sz="4000" dirty="0"/>
          </a:p>
          <a:p>
            <a:pPr lvl="0"/>
            <a:r>
              <a:rPr lang="en-US" sz="3600" b="1" dirty="0" smtClean="0"/>
              <a:t>Post a Facebook update after Junior event</a:t>
            </a:r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7170" name="Picture 2" descr="C:\Users\Treva Kay\AppData\Local\Microsoft\Windows\Temporary Internet Files\Content.IE5\LC3OIWRF\MC900383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534" y="3103418"/>
            <a:ext cx="3392303" cy="248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81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1" y="1752600"/>
            <a:ext cx="83057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ENGAGE JUNIORS </a:t>
            </a:r>
          </a:p>
          <a:p>
            <a:pPr algn="ctr"/>
            <a:r>
              <a:rPr lang="en-US" sz="7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PROGRAMS of the AMERICAN LEGION AUXILIARY</a:t>
            </a:r>
            <a:endParaRPr lang="en-US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660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/>
              <a:t>Include Juniors in ALL of your Unit functions</a:t>
            </a:r>
          </a:p>
          <a:p>
            <a:pPr lvl="0"/>
            <a:endParaRPr lang="en-US" sz="3200" dirty="0"/>
          </a:p>
          <a:p>
            <a:pPr lvl="0"/>
            <a:r>
              <a:rPr lang="en-US" sz="3200" b="1" dirty="0" smtClean="0"/>
              <a:t>Make Meetings Fun and Inviting</a:t>
            </a:r>
            <a:endParaRPr lang="en-US" sz="3200" dirty="0" smtClean="0"/>
          </a:p>
          <a:p>
            <a:pPr lvl="0"/>
            <a:endParaRPr lang="en-US" sz="3200" dirty="0"/>
          </a:p>
          <a:p>
            <a:pPr lvl="0"/>
            <a:r>
              <a:rPr lang="en-US" sz="3200" b="1" dirty="0" smtClean="0"/>
              <a:t>Teach Juniors to “Lead the Way”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Recognize and Applaud Achievements</a:t>
            </a:r>
          </a:p>
          <a:p>
            <a:pPr lvl="0"/>
            <a:endParaRPr lang="en-US" sz="3200" dirty="0"/>
          </a:p>
          <a:p>
            <a:pPr lvl="0"/>
            <a:r>
              <a:rPr lang="en-US" sz="3200" b="1" dirty="0" smtClean="0"/>
              <a:t>Make Juniors Honorary Committee Members – Pair them with Senior Chairmen for Mentoring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Ask older Juniors to assist with Social Media</a:t>
            </a:r>
            <a:endParaRPr lang="en-US" sz="3200" dirty="0"/>
          </a:p>
        </p:txBody>
      </p:sp>
      <p:pic>
        <p:nvPicPr>
          <p:cNvPr id="3074" name="Picture 2" descr="C:\Users\Treva Kay\AppData\Local\Microsoft\Windows\Temporary Internet Files\Content.IE5\LC3OIWRF\MC9003909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204681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6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ENCOURAGE PARTICIPATION in SERVICE PROJECTS :</a:t>
            </a:r>
          </a:p>
          <a:p>
            <a:pPr algn="ctr"/>
            <a:r>
              <a:rPr lang="en-US" sz="6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Legionnaires</a:t>
            </a:r>
          </a:p>
          <a:p>
            <a:pPr algn="ctr"/>
            <a:r>
              <a:rPr lang="en-US" sz="6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Veterans / Military </a:t>
            </a:r>
          </a:p>
          <a:p>
            <a:pPr algn="ctr"/>
            <a:r>
              <a:rPr lang="en-US" sz="60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Community</a:t>
            </a:r>
            <a:endParaRPr lang="en-US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Host a Daddy/Grandpa and Me Dance</a:t>
            </a:r>
          </a:p>
          <a:p>
            <a:pPr lvl="0"/>
            <a:endParaRPr lang="en-US" sz="2400" dirty="0"/>
          </a:p>
          <a:p>
            <a:pPr lvl="0"/>
            <a:r>
              <a:rPr lang="en-US" sz="4000" b="1" dirty="0" smtClean="0"/>
              <a:t>				  Sponsor and Plan  </a:t>
            </a:r>
          </a:p>
          <a:p>
            <a:pPr lvl="0"/>
            <a:r>
              <a:rPr lang="en-US" sz="4000" b="1" dirty="0"/>
              <a:t>	</a:t>
            </a:r>
            <a:r>
              <a:rPr lang="en-US" sz="4000" b="1" dirty="0" smtClean="0"/>
              <a:t>				PROJECTS:</a:t>
            </a:r>
            <a:r>
              <a:rPr lang="en-US" sz="4000" b="1" dirty="0"/>
              <a:t>	</a:t>
            </a:r>
            <a:r>
              <a:rPr lang="en-US" sz="4000" b="1" dirty="0" smtClean="0"/>
              <a:t>				    “Cookie Pack”				 	      “Ditty Bags” 	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Encourage Juniors to Volunteer:</a:t>
            </a:r>
          </a:p>
          <a:p>
            <a:r>
              <a:rPr lang="en-US" sz="4000" b="1" dirty="0" smtClean="0"/>
              <a:t>Operation Military Kids </a:t>
            </a:r>
          </a:p>
          <a:p>
            <a:r>
              <a:rPr lang="en-US" sz="4000" b="1" dirty="0" smtClean="0"/>
              <a:t>VA Medical Centers</a:t>
            </a:r>
            <a:endParaRPr lang="en-US" sz="4000" dirty="0"/>
          </a:p>
        </p:txBody>
      </p:sp>
      <p:pic>
        <p:nvPicPr>
          <p:cNvPr id="8196" name="Picture 4" descr="C:\Users\Treva Kay\AppData\Local\Microsoft\Windows\Temporary Internet Files\Content.IE5\XLENZY6S\MC9003910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12" y="1600200"/>
            <a:ext cx="256529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2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837</TotalTime>
  <Words>352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Algerian</vt:lpstr>
      <vt:lpstr>Bookman Old Style</vt:lpstr>
      <vt:lpstr>Candara</vt:lpstr>
      <vt:lpstr>Castellar</vt:lpstr>
      <vt:lpstr>Century Schoolbook</vt:lpstr>
      <vt:lpstr>Comic Sans MS</vt:lpstr>
      <vt:lpstr>Lucida Calligraphy</vt:lpstr>
      <vt:lpstr>Symbol</vt:lpstr>
      <vt:lpstr>Wingdings</vt:lpstr>
      <vt:lpstr>Waveform</vt:lpstr>
      <vt:lpstr>JUNIORS      Presented By:     TK WILDRICK</vt:lpstr>
      <vt:lpstr>PowerPoint Presentation</vt:lpstr>
      <vt:lpstr>WHAT CAN YOU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YOUTH  Presented By: TK WILDRICK</dc:title>
  <dc:creator>Treva Kay</dc:creator>
  <cp:lastModifiedBy>Computer4</cp:lastModifiedBy>
  <cp:revision>39</cp:revision>
  <dcterms:created xsi:type="dcterms:W3CDTF">2014-07-30T12:16:11Z</dcterms:created>
  <dcterms:modified xsi:type="dcterms:W3CDTF">2014-08-05T15:24:48Z</dcterms:modified>
</cp:coreProperties>
</file>