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55D"/>
    <a:srgbClr val="E6D8DB"/>
    <a:srgbClr val="FFCED4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437B-2728-BE00-4338-A304B9989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D3EB9-3EAB-B902-24FB-4659C941F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6CAAE-8A88-C1A8-32CF-E8E4B9BC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E73BB-2C77-D9E6-96E5-3FDAF483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EE1D7-817B-BAEF-E2AC-4A91D20F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3C2F-CD2F-3DEF-45D4-7467D723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1651A-AD97-FF00-84C6-5B094BD77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C9024-72F2-95B9-3F66-3759A948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7255-0773-7614-1325-15607EFF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C5FD-E144-82D4-666F-FFAC96D9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7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DD1F2-76A7-4A10-B3B0-AF9097206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26C76-2025-01C2-F0FE-2474C6626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1A864-6625-1A7A-1A25-381DBA13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4FB05-CFCF-15E3-B66A-565AD245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59602-9E45-3543-190F-1782E5D1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3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ADF7-F2AE-6BB2-1F8D-411BDDDB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B54FF-D40D-07C5-D4B4-C93C4B3F8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EAB41-9485-D190-9BB1-A6816CCB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7D51C-AC89-416A-3D6D-EBCDFBFA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76FDF-A659-E1BC-9FE2-3EAD8D55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7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C899-A0C4-DF4E-CC2A-B55A8246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4AB15-0104-4C87-85B1-F25427069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B931C-F240-751A-CD59-200D22AF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7BDAC-27CD-DEC0-026F-9FBE0E2F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4BD81-C71D-00D6-51D8-CEFA1476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5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E19A-977B-2EDD-D5B3-01E607DE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B3C75-1C43-5B63-4B03-269047649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151ED-D260-35B9-2EF6-575080E9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B03B8-73FF-AF99-890C-04776E75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F9AD3-E02E-9E7C-0CDE-82B51AD7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0D3E6-3A0F-92F6-BD3D-41D63589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D972-00E3-E6E4-45D5-A9334C0F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6092B-6E85-12E9-C8BB-42AFC9510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5648-11E9-2B35-43E9-11DC3EC90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1EAB2-F718-D8C5-2432-4D38E0C38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0DE3B-53CD-C59B-C68B-A5AABFE31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84C17-875D-01AC-5824-5B8869ED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53FB9-0854-9019-2602-A2413440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A0157-7DD1-E604-A254-12659759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1D3F-85C1-A552-9794-BD455EE2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BC6CF-30E5-D4BE-E0B9-15BD1E5F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72525-AEF0-55AE-32BD-F6AD18BB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4141-8E30-1EF4-4A12-6E0A3B5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6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BD01D-50A9-1518-A33F-60C6B15B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30191-8998-2BF8-8DD2-2C2B11B3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6FD1D-CA51-A7C3-AD03-320FA7D5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6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1909-4D40-B33B-84DA-72EF1039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03932-C915-6255-001E-4956B28E2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661AA-2A36-ECE1-A838-9A4C8251E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3EED3-70B4-7297-6E9B-3BC538C7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66279-BF6E-D5B8-42AF-3875F5A2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20B91-F8AB-1EB5-455E-FE8DD724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E516-E775-07BB-D5F9-18DE4860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B4DFD-E05D-492B-C1C7-D66E96D40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533BD-13B6-56BC-1707-01DE7A42A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C97B4-8DBC-D8C0-9F63-EB127C00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13F0F-16AD-F19E-47B6-C3DD55C0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EFB7C-D816-A6D8-17E7-D1385ACC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24A77-C62E-ED88-28D7-1211F43C3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B8E1-9C81-7D9C-E6D6-1140E569A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69CDC-7077-6FA6-5DD8-F5E6A7965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C64EF-682F-441A-8380-59D718EB4A85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BFB8A-4474-C2DD-9DD5-0AF68B552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F966C-FEB2-A186-BC5B-CAD2BF7EB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4CBB-E959-41C8-B088-00426835A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mericanism@alalfl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gion.org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legion-aux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lafl.org/programs/americanism" TargetMode="External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hyperlink" Target="http://www.emblem.legion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7601BA-D577-5FF7-E999-44ED6A34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93" y="1443473"/>
            <a:ext cx="4596117" cy="41794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32C030-A785-D751-BE39-21F32C5B5AB2}"/>
              </a:ext>
            </a:extLst>
          </p:cNvPr>
          <p:cNvSpPr txBox="1"/>
          <p:nvPr/>
        </p:nvSpPr>
        <p:spPr>
          <a:xfrm>
            <a:off x="-6535" y="5804608"/>
            <a:ext cx="12188439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75000"/>
              </a:scheme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6350" h="38100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002060"/>
                </a:solidFill>
                <a:latin typeface="Elephant" panose="02020904090505020303" pitchFamily="18" charset="0"/>
              </a:rPr>
              <a:t>2023-2024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4" y="351976"/>
            <a:ext cx="3006060" cy="2690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B61FB-B7BF-BD73-2CC2-7F4958774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9" y="696036"/>
            <a:ext cx="2625198" cy="2349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02442-610A-A726-356F-8626A801C771}"/>
              </a:ext>
            </a:extLst>
          </p:cNvPr>
          <p:cNvSpPr txBox="1"/>
          <p:nvPr/>
        </p:nvSpPr>
        <p:spPr>
          <a:xfrm>
            <a:off x="3" y="68240"/>
            <a:ext cx="12188439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75000"/>
              </a:scheme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6350" h="38100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2060"/>
                </a:solidFill>
                <a:latin typeface="Elephant" panose="02020904090505020303" pitchFamily="18" charset="0"/>
              </a:rPr>
              <a:t>AMERICANISM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C09D43-E957-302E-7A67-3499D87C9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28" y="2112051"/>
            <a:ext cx="2042901" cy="1828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3" y="2105429"/>
            <a:ext cx="2446023" cy="21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" y="-14442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A0CD0A-547B-9A07-55C3-D70C3324987B}"/>
              </a:ext>
            </a:extLst>
          </p:cNvPr>
          <p:cNvSpPr txBox="1"/>
          <p:nvPr/>
        </p:nvSpPr>
        <p:spPr>
          <a:xfrm>
            <a:off x="2977376" y="-13035"/>
            <a:ext cx="9214623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0650" contourW="12700">
              <a:bevelT w="82550" h="38100" prst="coolSlant"/>
              <a:bevelB w="82550" h="38100" prst="coolSlant"/>
            </a:sp3d>
          </a:bodyPr>
          <a:lstStyle/>
          <a:p>
            <a:pPr algn="ctr"/>
            <a:r>
              <a:rPr lang="en-US" sz="6600" cap="small" dirty="0">
                <a:solidFill>
                  <a:srgbClr val="C00000"/>
                </a:solidFill>
                <a:latin typeface="Berlin Sans FB Demi" panose="020E0802020502020306" pitchFamily="34" charset="0"/>
              </a:rPr>
              <a:t>Let’s recognize </a:t>
            </a:r>
          </a:p>
          <a:p>
            <a:pPr algn="ctr"/>
            <a:r>
              <a:rPr lang="en-US" sz="6600" cap="small" dirty="0">
                <a:solidFill>
                  <a:srgbClr val="C00000"/>
                </a:solidFill>
                <a:latin typeface="Berlin Sans FB Demi" panose="020E0802020502020306" pitchFamily="34" charset="0"/>
              </a:rPr>
              <a:t>those that </a:t>
            </a:r>
          </a:p>
          <a:p>
            <a:pPr algn="ctr"/>
            <a:r>
              <a:rPr lang="en-US" sz="6600" cap="small" dirty="0">
                <a:solidFill>
                  <a:srgbClr val="C00000"/>
                </a:solidFill>
                <a:latin typeface="Berlin Sans FB Demi" panose="020E0802020502020306" pitchFamily="34" charset="0"/>
              </a:rPr>
              <a:t>P.O.P!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03C6A-A98B-7677-4704-9D30521B1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" y="-7863"/>
            <a:ext cx="5001322" cy="6720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6030C7-8FB5-08CD-938B-1258260D5B62}"/>
              </a:ext>
            </a:extLst>
          </p:cNvPr>
          <p:cNvSpPr txBox="1"/>
          <p:nvPr/>
        </p:nvSpPr>
        <p:spPr>
          <a:xfrm>
            <a:off x="4427034" y="3085369"/>
            <a:ext cx="7761405" cy="379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cap="small" dirty="0">
                <a:solidFill>
                  <a:srgbClr val="002060"/>
                </a:solidFill>
                <a:latin typeface="Berlin Sans FB Demi" panose="020E0802020502020306" pitchFamily="34" charset="0"/>
              </a:rPr>
              <a:t>Post &amp; Email            Upcoming Events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  <a:hlinkClick r:id="rId4"/>
              </a:rPr>
              <a:t>americanism@alalfl.org</a:t>
            </a:r>
            <a:endParaRPr lang="en-US" sz="36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FaceBook</a:t>
            </a:r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: ALAFL Americanism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Start following us TODAY!</a:t>
            </a:r>
          </a:p>
        </p:txBody>
      </p:sp>
    </p:spTree>
    <p:extLst>
      <p:ext uri="{BB962C8B-B14F-4D97-AF65-F5344CB8AC3E}">
        <p14:creationId xmlns:p14="http://schemas.microsoft.com/office/powerpoint/2010/main" val="30336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8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487"/>
            <a:ext cx="2446024" cy="2189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09" y="0"/>
            <a:ext cx="1812736" cy="162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36E607-5B9A-E6C1-97D7-E81FF3E6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18" y="591601"/>
            <a:ext cx="2042901" cy="1828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A880A-D0F1-CD15-7B6C-6C6C8CB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66" y="0"/>
            <a:ext cx="1812735" cy="1622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7E856-2FC6-6BF4-C2B9-83D0CCA3D31A}"/>
              </a:ext>
            </a:extLst>
          </p:cNvPr>
          <p:cNvSpPr txBox="1"/>
          <p:nvPr/>
        </p:nvSpPr>
        <p:spPr>
          <a:xfrm>
            <a:off x="795647" y="1207935"/>
            <a:ext cx="87877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 Demi" panose="020E0802020502020306" pitchFamily="34" charset="0"/>
              </a:rPr>
              <a:t>National Awards</a:t>
            </a:r>
          </a:p>
          <a:p>
            <a:pPr algn="ctr"/>
            <a:r>
              <a:rPr lang="en-US" sz="3200" dirty="0">
                <a:latin typeface="Berlin Sans FB" panose="020E0602020502020306" pitchFamily="34" charset="0"/>
              </a:rPr>
              <a:t>Americanism Essay Contest</a:t>
            </a:r>
            <a:endParaRPr lang="en-US" sz="4400" dirty="0">
              <a:latin typeface="Berlin Sans FB" panose="020E0602020502020306" pitchFamily="34" charset="0"/>
            </a:endParaRPr>
          </a:p>
          <a:p>
            <a:pPr algn="ctr"/>
            <a:r>
              <a:rPr lang="en-US" dirty="0">
                <a:latin typeface="Berlin Sans FB" panose="020E0602020502020306" pitchFamily="34" charset="0"/>
              </a:rPr>
              <a:t>“What does Freedom mean to me?”</a:t>
            </a:r>
            <a:r>
              <a:rPr lang="en-US" b="0" i="0" u="none" strike="noStrike" baseline="0" dirty="0">
                <a:latin typeface="Berlin Sans FB" panose="020E0602020502020306" pitchFamily="34" charset="0"/>
              </a:rPr>
              <a:t> </a:t>
            </a:r>
            <a:endParaRPr lang="en-US" dirty="0">
              <a:latin typeface="Berlin Sans FB" panose="020E0602020502020306" pitchFamily="34" charset="0"/>
            </a:endParaRPr>
          </a:p>
          <a:p>
            <a:pPr algn="ctr"/>
            <a:endParaRPr lang="en-US" sz="1000" dirty="0">
              <a:latin typeface="Berlin Sans FB" panose="020E0602020502020306" pitchFamily="34" charset="0"/>
            </a:endParaRPr>
          </a:p>
          <a:p>
            <a:pPr algn="ctr"/>
            <a:r>
              <a:rPr lang="en-US" sz="3200" dirty="0">
                <a:latin typeface="Berlin Sans FB" panose="020E0602020502020306" pitchFamily="34" charset="0"/>
              </a:rPr>
              <a:t>Dorothy Pearl Plaque</a:t>
            </a: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M</a:t>
            </a:r>
            <a:r>
              <a:rPr lang="en-US" sz="2000" b="0" i="0" u="none" strike="noStrike" baseline="0" dirty="0">
                <a:latin typeface="Berlin Sans FB" panose="020E0602020502020306" pitchFamily="34" charset="0"/>
              </a:rPr>
              <a:t>ost Outstanding Americanism Program targeted to children and youth</a:t>
            </a:r>
          </a:p>
          <a:p>
            <a:pPr algn="ctr"/>
            <a:endParaRPr lang="en-US" sz="1000" dirty="0">
              <a:latin typeface="CIDFont+F1"/>
            </a:endParaRPr>
          </a:p>
          <a:p>
            <a:pPr algn="ctr"/>
            <a:r>
              <a:rPr lang="en-US" sz="3600" b="0" i="0" u="none" strike="noStrike" baseline="0" dirty="0">
                <a:solidFill>
                  <a:srgbClr val="C00000"/>
                </a:solidFill>
                <a:latin typeface="Berlin Sans FB Demi" panose="020E0802020502020306" pitchFamily="34" charset="0"/>
              </a:rPr>
              <a:t>Department Awards</a:t>
            </a:r>
          </a:p>
          <a:p>
            <a:pPr algn="ctr"/>
            <a:r>
              <a:rPr lang="en-US" sz="3200" b="0" i="0" u="none" strike="noStrike" baseline="0" dirty="0">
                <a:latin typeface="Berlin Sans FB" panose="020E0602020502020306" pitchFamily="34" charset="0"/>
              </a:rPr>
              <a:t>Doris E. Hahn Trophy </a:t>
            </a:r>
          </a:p>
          <a:p>
            <a:pPr algn="ctr"/>
            <a:r>
              <a:rPr lang="en-US" sz="2000" b="0" i="0" u="none" strike="noStrike" baseline="0" dirty="0">
                <a:latin typeface="Berlin Sans FB" panose="020E0602020502020306" pitchFamily="34" charset="0"/>
              </a:rPr>
              <a:t>Best All-Around Award for Americanism Activities</a:t>
            </a:r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endParaRPr lang="en-US" sz="1000" b="0" i="0" u="none" strike="noStrike" baseline="0" dirty="0">
              <a:latin typeface="Berlin Sans FB" panose="020E0602020502020306" pitchFamily="34" charset="0"/>
            </a:endParaRPr>
          </a:p>
          <a:p>
            <a:pPr algn="ctr"/>
            <a:r>
              <a:rPr lang="en-US" sz="3200" b="0" i="0" u="none" strike="noStrike" baseline="0" dirty="0">
                <a:latin typeface="Berlin Sans FB" panose="020E0602020502020306" pitchFamily="34" charset="0"/>
              </a:rPr>
              <a:t>Chairman’s Award </a:t>
            </a:r>
          </a:p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sz="1800" b="0" i="0" u="none" strike="noStrike" baseline="0" dirty="0">
                <a:latin typeface="Berlin Sans FB" panose="020E0602020502020306" pitchFamily="34" charset="0"/>
              </a:rPr>
              <a:t>Unit that Promotes the best “Star Spangled Kids” program</a:t>
            </a:r>
            <a:endParaRPr lang="en-US" sz="800" b="0" i="0" u="none" strike="noStrike" baseline="0" dirty="0">
              <a:latin typeface="Berlin Sans FB" panose="020E0602020502020306" pitchFamily="34" charset="0"/>
            </a:endParaRPr>
          </a:p>
          <a:p>
            <a:pPr algn="ctr"/>
            <a:endParaRPr lang="en-US" sz="800" b="0" i="0" u="none" strike="noStrike" baseline="0" dirty="0">
              <a:latin typeface="Berlin Sans FB" panose="020E0602020502020306" pitchFamily="34" charset="0"/>
            </a:endParaRPr>
          </a:p>
          <a:p>
            <a:pPr algn="ctr"/>
            <a:r>
              <a:rPr lang="en-US" sz="3200" dirty="0">
                <a:latin typeface="Berlin Sans FB" panose="020E0602020502020306" pitchFamily="34" charset="0"/>
              </a:rPr>
              <a:t>Tracker Award</a:t>
            </a:r>
            <a:r>
              <a:rPr lang="en-US" sz="1800" b="0" i="0" u="none" strike="noStrike" baseline="0" dirty="0">
                <a:latin typeface="Berlin Sans FB" panose="020E0602020502020306" pitchFamily="34" charset="0"/>
              </a:rPr>
              <a:t> </a:t>
            </a:r>
          </a:p>
          <a:p>
            <a:pPr algn="ctr"/>
            <a:r>
              <a:rPr lang="en-US" dirty="0">
                <a:latin typeface="Berlin Sans FB" panose="020E0602020502020306" pitchFamily="34" charset="0"/>
              </a:rPr>
              <a:t>The Unit, by Grouping, to submit the most Tracker Sheets to americanism@alafl.org</a:t>
            </a:r>
            <a:endParaRPr lang="en-US" sz="1800" b="0" i="0" u="none" strike="noStrike" baseline="0" dirty="0">
              <a:latin typeface="Berlin Sans FB" panose="020E0602020502020306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185A58-680F-B4AA-78CE-9D589B1F46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2565" y="0"/>
            <a:ext cx="346541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779F28-9088-DB83-1FF3-D1E555DE8A28}"/>
              </a:ext>
            </a:extLst>
          </p:cNvPr>
          <p:cNvSpPr/>
          <p:nvPr/>
        </p:nvSpPr>
        <p:spPr>
          <a:xfrm>
            <a:off x="1" y="13310"/>
            <a:ext cx="10747168" cy="1015663"/>
          </a:xfrm>
          <a:prstGeom prst="rect">
            <a:avLst/>
          </a:prstGeom>
          <a:noFill/>
          <a:effectLst>
            <a:outerShdw blurRad="889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660400" contourW="19050" prstMaterial="matte">
              <a:bevelT w="241300" h="88900" prst="coolSlant"/>
              <a:bevelB w="120650" h="9525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en-US" sz="6000" dirty="0">
                <a:solidFill>
                  <a:srgbClr val="5B055D"/>
                </a:solidFill>
                <a:effectLst>
                  <a:outerShdw blurRad="88900" dist="76200" dir="5400000" algn="ctr" rotWithShape="0">
                    <a:srgbClr val="000000">
                      <a:alpha val="46000"/>
                    </a:srgbClr>
                  </a:outerShdw>
                </a:effectLst>
                <a:latin typeface="Berlin Sans FB Demi" panose="020E0802020502020306" pitchFamily="34" charset="0"/>
              </a:rPr>
              <a:t>YOU’RE #1!!</a:t>
            </a:r>
          </a:p>
        </p:txBody>
      </p:sp>
    </p:spTree>
    <p:extLst>
      <p:ext uri="{BB962C8B-B14F-4D97-AF65-F5344CB8AC3E}">
        <p14:creationId xmlns:p14="http://schemas.microsoft.com/office/powerpoint/2010/main" val="343270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9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1E458-3A49-3C66-67A8-88570F8DD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1" y="520622"/>
            <a:ext cx="10354527" cy="58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8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9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7601BA-D577-5FF7-E999-44ED6A34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67" y="1454873"/>
            <a:ext cx="4026344" cy="36612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32C030-A785-D751-BE39-21F32C5B5AB2}"/>
              </a:ext>
            </a:extLst>
          </p:cNvPr>
          <p:cNvSpPr txBox="1"/>
          <p:nvPr/>
        </p:nvSpPr>
        <p:spPr>
          <a:xfrm>
            <a:off x="6467707" y="6016480"/>
            <a:ext cx="5714197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75000"/>
              </a:scheme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6350" h="38100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C00000"/>
                </a:solidFill>
                <a:latin typeface="Elephant" panose="02020904090505020303" pitchFamily="18" charset="0"/>
              </a:rPr>
              <a:t>#popamericanism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4" y="351976"/>
            <a:ext cx="3006060" cy="2690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B61FB-B7BF-BD73-2CC2-7F4958774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23" y="692847"/>
            <a:ext cx="2625198" cy="2349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02442-610A-A726-356F-8626A801C771}"/>
              </a:ext>
            </a:extLst>
          </p:cNvPr>
          <p:cNvSpPr txBox="1"/>
          <p:nvPr/>
        </p:nvSpPr>
        <p:spPr>
          <a:xfrm>
            <a:off x="3" y="68240"/>
            <a:ext cx="12188439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75000"/>
              </a:scheme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6350" h="38100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5B055D"/>
                </a:solidFill>
                <a:latin typeface="Elephant" panose="02020904090505020303" pitchFamily="18" charset="0"/>
              </a:rPr>
              <a:t>QUESTIONS??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C09D43-E957-302E-7A67-3499D87C9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28" y="2112051"/>
            <a:ext cx="2042901" cy="1828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3" y="2105429"/>
            <a:ext cx="2446023" cy="2189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36E607-5B9A-E6C1-97D7-E81FF3E6C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" y="3879260"/>
            <a:ext cx="2042901" cy="1828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A880A-D0F1-CD15-7B6C-6C6C8CBF2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53" y="3634999"/>
            <a:ext cx="1812735" cy="1622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895F2-0050-F8E6-4AE5-1FF446452F27}"/>
              </a:ext>
            </a:extLst>
          </p:cNvPr>
          <p:cNvSpPr txBox="1"/>
          <p:nvPr/>
        </p:nvSpPr>
        <p:spPr>
          <a:xfrm>
            <a:off x="11151" y="6024267"/>
            <a:ext cx="6122017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75000"/>
              </a:scheme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6350" h="38100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002060"/>
                </a:solidFill>
                <a:latin typeface="Elephant" panose="02020904090505020303" pitchFamily="18" charset="0"/>
              </a:rPr>
              <a:t>#alaflamericanism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47B83-D425-6CA9-18C0-C1CBBF35892D}"/>
              </a:ext>
            </a:extLst>
          </p:cNvPr>
          <p:cNvSpPr txBox="1"/>
          <p:nvPr/>
        </p:nvSpPr>
        <p:spPr>
          <a:xfrm>
            <a:off x="4837" y="4833398"/>
            <a:ext cx="12188439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75000"/>
              </a:scheme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6350" h="38100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5B055D"/>
                </a:solidFill>
                <a:latin typeface="Elephant" panose="02020904090505020303" pitchFamily="18" charset="0"/>
              </a:rPr>
              <a:t>#ringyourbell</a:t>
            </a:r>
          </a:p>
        </p:txBody>
      </p:sp>
    </p:spTree>
    <p:extLst>
      <p:ext uri="{BB962C8B-B14F-4D97-AF65-F5344CB8AC3E}">
        <p14:creationId xmlns:p14="http://schemas.microsoft.com/office/powerpoint/2010/main" val="2908621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88" y="3935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15650-3A9D-118F-A938-918BEDC2EDB9}"/>
              </a:ext>
            </a:extLst>
          </p:cNvPr>
          <p:cNvSpPr txBox="1"/>
          <p:nvPr/>
        </p:nvSpPr>
        <p:spPr>
          <a:xfrm>
            <a:off x="3561" y="341194"/>
            <a:ext cx="1218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Department Americanism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A7DD0-73D5-4C01-DE0A-063686548670}"/>
              </a:ext>
            </a:extLst>
          </p:cNvPr>
          <p:cNvSpPr txBox="1"/>
          <p:nvPr/>
        </p:nvSpPr>
        <p:spPr>
          <a:xfrm>
            <a:off x="19481" y="1790137"/>
            <a:ext cx="1218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Chairman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8A5C7-589F-9C89-3CBA-FD7D0BF0B6F4}"/>
              </a:ext>
            </a:extLst>
          </p:cNvPr>
          <p:cNvSpPr txBox="1"/>
          <p:nvPr/>
        </p:nvSpPr>
        <p:spPr>
          <a:xfrm>
            <a:off x="19481" y="2499817"/>
            <a:ext cx="121884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Tammy Zell</a:t>
            </a:r>
          </a:p>
          <a:p>
            <a:pPr algn="ctr"/>
            <a:endParaRPr lang="en-US" sz="1400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americanism@alafl.org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5F8AC-87C3-962A-34D2-B1B4FD4E3773}"/>
              </a:ext>
            </a:extLst>
          </p:cNvPr>
          <p:cNvSpPr txBox="1"/>
          <p:nvPr/>
        </p:nvSpPr>
        <p:spPr>
          <a:xfrm>
            <a:off x="-5538" y="4617497"/>
            <a:ext cx="1218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Committee Member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4032F-8DBD-82FF-1983-348DD12D3C14}"/>
              </a:ext>
            </a:extLst>
          </p:cNvPr>
          <p:cNvSpPr txBox="1"/>
          <p:nvPr/>
        </p:nvSpPr>
        <p:spPr>
          <a:xfrm>
            <a:off x="-19188" y="5390728"/>
            <a:ext cx="1218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Jasmine Harris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EE15B-D274-BD6A-7080-4F3513323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1" y="3647535"/>
            <a:ext cx="3283275" cy="2985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756BCA-67BC-E301-1654-4BABF30A8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79" y="1080443"/>
            <a:ext cx="3006060" cy="2690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CA6F26-48B9-6E52-407A-D0174AD2C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583" y="3146162"/>
            <a:ext cx="2697353" cy="2414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1D7DD9-FF97-44E0-8E3D-49E7335FC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51" y="4480561"/>
            <a:ext cx="2059293" cy="18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029AB2-F0C9-7333-6046-AD068B7AE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9" y="109501"/>
            <a:ext cx="3006060" cy="2690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D2CFA6-2AE6-3A40-A27C-A099E85FD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15" y="0"/>
            <a:ext cx="3006060" cy="2690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2FC0B-DAB7-89E8-CF07-371E2D56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610" y="2420250"/>
            <a:ext cx="2697353" cy="2414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FE3ED-E4A3-22DD-BB9B-D1B69F2D3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314"/>
            <a:ext cx="2059293" cy="18430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7B5F5B-9404-9D6A-6CF4-3E5B757DB7D1}"/>
              </a:ext>
            </a:extLst>
          </p:cNvPr>
          <p:cNvSpPr/>
          <p:nvPr/>
        </p:nvSpPr>
        <p:spPr>
          <a:xfrm>
            <a:off x="-3556" y="360612"/>
            <a:ext cx="12188439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63500" h="635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C00000"/>
                </a:solidFill>
                <a:effectLst>
                  <a:outerShdw blurRad="165100" dist="139700" dir="5400000" sx="7000" sy="7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PROMOTE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9E8BD7-A6B0-1B37-CF2E-56974F9FAFC8}"/>
              </a:ext>
            </a:extLst>
          </p:cNvPr>
          <p:cNvSpPr/>
          <p:nvPr/>
        </p:nvSpPr>
        <p:spPr>
          <a:xfrm>
            <a:off x="-3555" y="2179149"/>
            <a:ext cx="12202087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63500" h="635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C00000"/>
                </a:solidFill>
                <a:effectLst>
                  <a:outerShdw blurRad="165100" dist="139700" dir="5400000" sx="7000" sy="7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OVERWHELMING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B75D11-CC30-6270-7215-78F0375FF8CE}"/>
              </a:ext>
            </a:extLst>
          </p:cNvPr>
          <p:cNvSpPr/>
          <p:nvPr/>
        </p:nvSpPr>
        <p:spPr>
          <a:xfrm>
            <a:off x="-3554" y="4023092"/>
            <a:ext cx="12195554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63500" h="635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C00000"/>
                </a:solidFill>
                <a:effectLst>
                  <a:outerShdw blurRad="165100" dist="139700" dir="5400000" sx="7000" sy="7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PATRIOTISM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E6D943-C06A-FC2F-CEEE-5B191C34D71D}"/>
              </a:ext>
            </a:extLst>
          </p:cNvPr>
          <p:cNvSpPr/>
          <p:nvPr/>
        </p:nvSpPr>
        <p:spPr>
          <a:xfrm>
            <a:off x="-3555" y="5752121"/>
            <a:ext cx="1218843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63500" h="635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C00000"/>
                </a:solidFill>
                <a:effectLst>
                  <a:outerShdw blurRad="165100" dist="139700" dir="5400000" sx="7000" sy="7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#POPAMERICANISM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10900-EB40-F44D-B83D-EF88D09CE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2" y="4832064"/>
            <a:ext cx="1894764" cy="1695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D94403-5D87-1F20-4762-3E131AF0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08" y="4850018"/>
            <a:ext cx="2059293" cy="18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10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029AB2-F0C9-7333-6046-AD068B7AE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9" y="109501"/>
            <a:ext cx="3006060" cy="2690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D2CFA6-2AE6-3A40-A27C-A099E85FD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15" y="0"/>
            <a:ext cx="3006060" cy="2690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2FC0B-DAB7-89E8-CF07-371E2D56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610" y="2420250"/>
            <a:ext cx="2697353" cy="2414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FE3ED-E4A3-22DD-BB9B-D1B69F2D3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314"/>
            <a:ext cx="2059293" cy="1843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10900-EB40-F44D-B83D-EF88D09CE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2" y="4832064"/>
            <a:ext cx="1894764" cy="1695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D94403-5D87-1F20-4762-3E131AF0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08" y="4850018"/>
            <a:ext cx="2059293" cy="1843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CB5AF2-70C7-CCB6-DB87-330E4C64B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698" y="232041"/>
            <a:ext cx="1964431" cy="2567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FEC9FC-410C-6A6E-252A-2EC2D930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370" y="3770463"/>
            <a:ext cx="1760687" cy="2757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22173D-563C-AC9C-7DC0-3B1117086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872" y="616489"/>
            <a:ext cx="1555687" cy="2430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D7433-7A1A-CB60-BD00-22024BCB3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543" y="3042327"/>
            <a:ext cx="2012136" cy="21812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BA2C80-22C3-6B87-7020-10F65586A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742" y="4168668"/>
            <a:ext cx="2397440" cy="18071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84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25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75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186E2-D070-26FB-CD49-DA6FA4A4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>
          <a:xfrm>
            <a:off x="2705267" y="0"/>
            <a:ext cx="635278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9F44C-7F2B-53EF-C9DF-75B587326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" y="109501"/>
            <a:ext cx="3006060" cy="2690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BB0D0-28A6-4425-5D03-1ACFADD97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75" y="0"/>
            <a:ext cx="3006060" cy="2690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57E03-CCFE-5BF4-9FC2-604E4C4B5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02" y="2433898"/>
            <a:ext cx="2697353" cy="2414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7D3114-8093-BBDF-B994-0341FB97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314"/>
            <a:ext cx="2059293" cy="1843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302E6-F625-651B-BAAB-20A38316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2" y="4832064"/>
            <a:ext cx="1894764" cy="1695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D6713-9ECD-3217-BF95-4318CF9BA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64" y="5068385"/>
            <a:ext cx="2059293" cy="18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" y="-25619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" y="563847"/>
            <a:ext cx="3006060" cy="2690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B61FB-B7BF-BD73-2CC2-7F4958774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03" y="692847"/>
            <a:ext cx="2625198" cy="2349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C09D43-E957-302E-7A67-3499D87C9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1" y="2761927"/>
            <a:ext cx="2042901" cy="1828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3" y="3128541"/>
            <a:ext cx="2139677" cy="1915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36E607-5B9A-E6C1-97D7-E81FF3E6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" y="5057392"/>
            <a:ext cx="2042901" cy="1828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A880A-D0F1-CD15-7B6C-6C6C8CB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886" y="4645674"/>
            <a:ext cx="1812735" cy="1622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B80AD-DCA3-6DE5-56E0-C4646DB30CB9}"/>
              </a:ext>
            </a:extLst>
          </p:cNvPr>
          <p:cNvSpPr/>
          <p:nvPr/>
        </p:nvSpPr>
        <p:spPr>
          <a:xfrm>
            <a:off x="-3556" y="3771"/>
            <a:ext cx="1218843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63500" h="635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165100" dist="139700" dir="5400000" sx="7000" sy="7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HOW DO WE MAKE THIS HAPPEN??</a:t>
            </a:r>
            <a:endParaRPr lang="en-US" sz="4800" b="1" cap="none" spc="0" dirty="0">
              <a:ln/>
              <a:solidFill>
                <a:srgbClr val="002060"/>
              </a:solidFill>
              <a:effectLst>
                <a:outerShdw blurRad="165100" dist="139700" dir="5400000" sx="7000" sy="7000" algn="ctr" rotWithShape="0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67596-DEAF-0662-B76D-9784F6682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11" t="-11215" r="8411" b="11215"/>
          <a:stretch/>
        </p:blipFill>
        <p:spPr>
          <a:xfrm rot="5400000">
            <a:off x="2429605" y="1017595"/>
            <a:ext cx="3261365" cy="2446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78C91-D15D-745A-2B57-9CF27AAD0A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" t="16877" r="-2211" b="-15157"/>
          <a:stretch/>
        </p:blipFill>
        <p:spPr>
          <a:xfrm>
            <a:off x="7547857" y="900534"/>
            <a:ext cx="2291576" cy="3055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0C65E4-4DA2-B1A9-B68B-C50B91EE3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54" y="4660110"/>
            <a:ext cx="3368801" cy="2147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C821F3-5253-F32A-8D17-8CF6ACAB3B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10057" r="7552" b="-7392"/>
          <a:stretch/>
        </p:blipFill>
        <p:spPr>
          <a:xfrm>
            <a:off x="7895045" y="3959432"/>
            <a:ext cx="2029780" cy="3023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FB55D-A578-50FA-194B-F41F2D984B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1557" r="151" b="8187"/>
          <a:stretch/>
        </p:blipFill>
        <p:spPr>
          <a:xfrm>
            <a:off x="4635661" y="2631032"/>
            <a:ext cx="3417532" cy="2349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5343F5-F0C5-946C-08DC-4C6589B66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4242" y="825107"/>
            <a:ext cx="1679253" cy="1654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70312B-B338-4FD8-D32B-49FCF240F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74" y="5057392"/>
            <a:ext cx="1216766" cy="16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84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19FBF-BB70-CD07-DEC6-F239EC447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1450677"/>
            <a:ext cx="10466045" cy="4665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4" y="272803"/>
            <a:ext cx="2155936" cy="1929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B61FB-B7BF-BD73-2CC2-7F4958774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96" y="767142"/>
            <a:ext cx="2097697" cy="1877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C09D43-E957-302E-7A67-3499D87C9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69" y="2846034"/>
            <a:ext cx="2529046" cy="22634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77" y="2590083"/>
            <a:ext cx="2446023" cy="2189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A880A-D0F1-CD15-7B6C-6C6C8CBF2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20" y="5508702"/>
            <a:ext cx="1507595" cy="1349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9D6C32-E000-4660-364F-1BE6C5ECA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75" y="4866411"/>
            <a:ext cx="1525074" cy="1364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7435D7-F569-85E3-77C4-CE20DCD7FB3C}"/>
              </a:ext>
            </a:extLst>
          </p:cNvPr>
          <p:cNvSpPr/>
          <p:nvPr/>
        </p:nvSpPr>
        <p:spPr>
          <a:xfrm>
            <a:off x="-3556" y="3771"/>
            <a:ext cx="1218843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63500" h="635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165100" dist="139700" dir="5400000" sx="7000" sy="7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YOUR AMERICANISM ESSAY THEME IS…</a:t>
            </a:r>
            <a:endParaRPr lang="en-US" sz="4800" b="1" cap="none" spc="0" dirty="0">
              <a:ln/>
              <a:solidFill>
                <a:srgbClr val="002060"/>
              </a:solidFill>
              <a:effectLst>
                <a:outerShdw blurRad="165100" dist="139700" dir="5400000" sx="7000" sy="7000" algn="ctr" rotWithShape="0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2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9" y="0"/>
            <a:ext cx="12188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" y="112194"/>
            <a:ext cx="3006060" cy="2690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B61FB-B7BF-BD73-2CC2-7F4958774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05" y="308790"/>
            <a:ext cx="2625198" cy="2349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C09D43-E957-302E-7A67-3499D87C9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53" y="2566724"/>
            <a:ext cx="2042901" cy="1828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02" y="2521545"/>
            <a:ext cx="2446023" cy="2189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DF6ED-9CDB-2748-EA1B-105CC38D8368}"/>
              </a:ext>
            </a:extLst>
          </p:cNvPr>
          <p:cNvSpPr txBox="1"/>
          <p:nvPr/>
        </p:nvSpPr>
        <p:spPr>
          <a:xfrm>
            <a:off x="6830" y="1"/>
            <a:ext cx="12185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5B055D"/>
                </a:solidFill>
                <a:latin typeface="Berlin Sans FB Demi" panose="020E0802020502020306" pitchFamily="34" charset="0"/>
              </a:rPr>
              <a:t>Tell Your Unit’s Story!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27B06-74A9-21E6-4EBD-1A37F15F7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45" y="901030"/>
            <a:ext cx="4625676" cy="3243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68D42B-766E-885D-AD2A-C0FA77B72BE3}"/>
              </a:ext>
            </a:extLst>
          </p:cNvPr>
          <p:cNvSpPr txBox="1"/>
          <p:nvPr/>
        </p:nvSpPr>
        <p:spPr>
          <a:xfrm>
            <a:off x="-6907" y="4761121"/>
            <a:ext cx="1218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B055D"/>
                </a:solidFill>
                <a:latin typeface="Berlin Sans FB Demi" panose="020E0802020502020306" pitchFamily="34" charset="0"/>
              </a:rPr>
              <a:t>Unit Reports • Due April 1st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05480-0ADE-1258-C6C7-9CFA18FF2C40}"/>
              </a:ext>
            </a:extLst>
          </p:cNvPr>
          <p:cNvSpPr txBox="1"/>
          <p:nvPr/>
        </p:nvSpPr>
        <p:spPr>
          <a:xfrm>
            <a:off x="-13815" y="5386036"/>
            <a:ext cx="1218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B055D"/>
                </a:solidFill>
                <a:latin typeface="Berlin Sans FB Demi" panose="020E0802020502020306" pitchFamily="34" charset="0"/>
              </a:rPr>
              <a:t>District Reports • Due April 15th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11795-73D7-3726-A47A-8DC7EDD93317}"/>
              </a:ext>
            </a:extLst>
          </p:cNvPr>
          <p:cNvSpPr txBox="1"/>
          <p:nvPr/>
        </p:nvSpPr>
        <p:spPr>
          <a:xfrm>
            <a:off x="8490" y="4125961"/>
            <a:ext cx="1218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B055D"/>
                </a:solidFill>
                <a:latin typeface="Berlin Sans FB Demi" panose="020E0802020502020306" pitchFamily="34" charset="0"/>
              </a:rPr>
              <a:t>Trackers due to </a:t>
            </a:r>
            <a:r>
              <a:rPr lang="en-US" sz="3200" u="sng" dirty="0">
                <a:solidFill>
                  <a:srgbClr val="5B055D"/>
                </a:solidFill>
                <a:latin typeface="Berlin Sans FB Demi" panose="020E0802020502020306" pitchFamily="34" charset="0"/>
              </a:rPr>
              <a:t>americanism@alafl.org </a:t>
            </a:r>
            <a:r>
              <a:rPr lang="en-US" sz="3200" dirty="0">
                <a:solidFill>
                  <a:srgbClr val="5B055D"/>
                </a:solidFill>
                <a:latin typeface="Berlin Sans FB Demi" panose="020E0802020502020306" pitchFamily="34" charset="0"/>
              </a:rPr>
              <a:t>by April 15th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D6D85B-6D6B-2525-4B75-576C99C022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" y="6093921"/>
            <a:ext cx="966685" cy="75014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04A1DB-558C-6EA3-5E5F-62D7B42EF4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5314" y="6095487"/>
            <a:ext cx="966685" cy="75014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EA60C-A1AE-E3CE-5080-F78A637C33E6}"/>
              </a:ext>
            </a:extLst>
          </p:cNvPr>
          <p:cNvSpPr txBox="1"/>
          <p:nvPr/>
        </p:nvSpPr>
        <p:spPr>
          <a:xfrm>
            <a:off x="4771" y="6218670"/>
            <a:ext cx="121665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i="1" dirty="0">
                <a:solidFill>
                  <a:srgbClr val="5B055D"/>
                </a:solidFill>
                <a:latin typeface="Berlin Sans FB Demi" panose="020E0802020502020306" pitchFamily="34" charset="0"/>
              </a:rPr>
              <a:t>All reports are to be submitted electronically - no more snail mail!!</a:t>
            </a:r>
          </a:p>
        </p:txBody>
      </p:sp>
    </p:spTree>
    <p:extLst>
      <p:ext uri="{BB962C8B-B14F-4D97-AF65-F5344CB8AC3E}">
        <p14:creationId xmlns:p14="http://schemas.microsoft.com/office/powerpoint/2010/main" val="150057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g">
            <a:extLst>
              <a:ext uri="{FF2B5EF4-FFF2-40B4-BE49-F238E27FC236}">
                <a16:creationId xmlns:a16="http://schemas.microsoft.com/office/drawing/2014/main" id="{CDA18A4C-0C33-D906-3D30-512EA24E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FFBBE-20A8-BA47-4C0F-857AF86E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5" y="69474"/>
            <a:ext cx="2549351" cy="22816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C09D43-E957-302E-7A67-3499D87C9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131" y="2373695"/>
            <a:ext cx="2042901" cy="1828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28559-00B2-9E3C-EE1D-22BABC8F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2" y="5144470"/>
            <a:ext cx="1812735" cy="1622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36E607-5B9A-E6C1-97D7-E81FF3E6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" y="3255780"/>
            <a:ext cx="2042901" cy="1828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A880A-D0F1-CD15-7B6C-6C6C8CB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410" y="4108826"/>
            <a:ext cx="1618800" cy="144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5711C-D4B3-AE08-C1D2-06F835E7A309}"/>
              </a:ext>
            </a:extLst>
          </p:cNvPr>
          <p:cNvSpPr txBox="1"/>
          <p:nvPr/>
        </p:nvSpPr>
        <p:spPr>
          <a:xfrm>
            <a:off x="2666" y="2552"/>
            <a:ext cx="12185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Info is just a click away!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BBF935-18FA-BAE7-BC6A-21540362C4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320000">
            <a:off x="10471908" y="42434"/>
            <a:ext cx="1274401" cy="20786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C7B5AD-A383-FF06-36C4-8EAF4DE33888}"/>
              </a:ext>
            </a:extLst>
          </p:cNvPr>
          <p:cNvSpPr txBox="1"/>
          <p:nvPr/>
        </p:nvSpPr>
        <p:spPr>
          <a:xfrm>
            <a:off x="1781298" y="1121690"/>
            <a:ext cx="93126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Your Program Engagement Plan is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available on </a:t>
            </a:r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  <a:hlinkClick r:id="rId6"/>
              </a:rPr>
              <a:t>www.alafl.org/programs/americanism</a:t>
            </a:r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ALA National: </a:t>
            </a:r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  <a:hlinkClick r:id="rId7"/>
              </a:rPr>
              <a:t>www.legion-aux.org</a:t>
            </a:r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American Legion: </a:t>
            </a:r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  <a:hlinkClick r:id="rId8"/>
              </a:rPr>
              <a:t>www.legion.org</a:t>
            </a:r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Flag Code and info graphics, Legion baseball, oratorical contest, and more!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Flag &amp; Emblem Sales: </a:t>
            </a:r>
            <a:r>
              <a:rPr lang="en-US" sz="3200" dirty="0">
                <a:solidFill>
                  <a:srgbClr val="002060"/>
                </a:solidFill>
                <a:latin typeface="Berlin Sans FB" panose="020E0602020502020306" pitchFamily="34" charset="0"/>
                <a:hlinkClick r:id="rId9"/>
              </a:rPr>
              <a:t>www.emblem.legion.org</a:t>
            </a:r>
            <a:endParaRPr lang="en-US" sz="3200" dirty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DVD, booklets, pamphlets on flag education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D489F3D5-6A8B-BF14-3417-C4152D6BF4D7}"/>
              </a:ext>
            </a:extLst>
          </p:cNvPr>
          <p:cNvSpPr/>
          <p:nvPr/>
        </p:nvSpPr>
        <p:spPr>
          <a:xfrm>
            <a:off x="2828980" y="1101728"/>
            <a:ext cx="546409" cy="494124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F6D8B100-2927-9DD5-7834-146E15A224C4}"/>
              </a:ext>
            </a:extLst>
          </p:cNvPr>
          <p:cNvSpPr/>
          <p:nvPr/>
        </p:nvSpPr>
        <p:spPr>
          <a:xfrm>
            <a:off x="9449826" y="1115970"/>
            <a:ext cx="546409" cy="494124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2B721EEF-CD30-9C1B-A23E-E45DAE6ABAAF}"/>
              </a:ext>
            </a:extLst>
          </p:cNvPr>
          <p:cNvSpPr/>
          <p:nvPr/>
        </p:nvSpPr>
        <p:spPr>
          <a:xfrm>
            <a:off x="2844536" y="2516687"/>
            <a:ext cx="546409" cy="494124"/>
          </a:xfrm>
          <a:prstGeom prst="star5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886FF940-8278-A5BD-04D6-C6061ADCA33B}"/>
              </a:ext>
            </a:extLst>
          </p:cNvPr>
          <p:cNvSpPr/>
          <p:nvPr/>
        </p:nvSpPr>
        <p:spPr>
          <a:xfrm>
            <a:off x="9461700" y="2518088"/>
            <a:ext cx="546409" cy="494124"/>
          </a:xfrm>
          <a:prstGeom prst="star5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7DDB214F-C618-9A76-831F-3F9120B3DF47}"/>
              </a:ext>
            </a:extLst>
          </p:cNvPr>
          <p:cNvSpPr/>
          <p:nvPr/>
        </p:nvSpPr>
        <p:spPr>
          <a:xfrm>
            <a:off x="2968372" y="3564813"/>
            <a:ext cx="546409" cy="494124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7B7C3F31-5E5D-5C85-EB11-1D8122D53453}"/>
              </a:ext>
            </a:extLst>
          </p:cNvPr>
          <p:cNvSpPr/>
          <p:nvPr/>
        </p:nvSpPr>
        <p:spPr>
          <a:xfrm>
            <a:off x="9299086" y="3564813"/>
            <a:ext cx="546409" cy="494124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953DA40D-9FD2-F9AE-3A78-C584A1AEDCB4}"/>
              </a:ext>
            </a:extLst>
          </p:cNvPr>
          <p:cNvSpPr/>
          <p:nvPr/>
        </p:nvSpPr>
        <p:spPr>
          <a:xfrm>
            <a:off x="1946320" y="5298253"/>
            <a:ext cx="546409" cy="494124"/>
          </a:xfrm>
          <a:prstGeom prst="star5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755D50A6-189F-A03E-E9F1-E8EDA6C5FBF5}"/>
              </a:ext>
            </a:extLst>
          </p:cNvPr>
          <p:cNvSpPr/>
          <p:nvPr/>
        </p:nvSpPr>
        <p:spPr>
          <a:xfrm>
            <a:off x="10504541" y="5386173"/>
            <a:ext cx="546409" cy="494124"/>
          </a:xfrm>
          <a:prstGeom prst="star5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263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Berlin Sans FB</vt:lpstr>
      <vt:lpstr>Berlin Sans FB Demi</vt:lpstr>
      <vt:lpstr>Bookman Old Style</vt:lpstr>
      <vt:lpstr>Calibri</vt:lpstr>
      <vt:lpstr>Calibri Light</vt:lpstr>
      <vt:lpstr>CIDFont+F1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Zell</dc:creator>
  <cp:lastModifiedBy>American Legion Auxillary Secretary</cp:lastModifiedBy>
  <cp:revision>90</cp:revision>
  <dcterms:created xsi:type="dcterms:W3CDTF">2023-07-07T15:41:57Z</dcterms:created>
  <dcterms:modified xsi:type="dcterms:W3CDTF">2023-07-31T14:21:43Z</dcterms:modified>
</cp:coreProperties>
</file>